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2" r:id="rId5"/>
  </p:sldMasterIdLst>
  <p:notesMasterIdLst>
    <p:notesMasterId r:id="rId26"/>
  </p:notesMasterIdLst>
  <p:sldIdLst>
    <p:sldId id="342" r:id="rId6"/>
    <p:sldId id="258" r:id="rId7"/>
    <p:sldId id="914" r:id="rId8"/>
    <p:sldId id="899" r:id="rId9"/>
    <p:sldId id="904" r:id="rId10"/>
    <p:sldId id="905" r:id="rId11"/>
    <p:sldId id="906" r:id="rId12"/>
    <p:sldId id="911" r:id="rId13"/>
    <p:sldId id="912" r:id="rId14"/>
    <p:sldId id="913" r:id="rId15"/>
    <p:sldId id="916" r:id="rId16"/>
    <p:sldId id="907" r:id="rId17"/>
    <p:sldId id="909" r:id="rId18"/>
    <p:sldId id="260" r:id="rId19"/>
    <p:sldId id="902" r:id="rId20"/>
    <p:sldId id="910" r:id="rId21"/>
    <p:sldId id="903" r:id="rId22"/>
    <p:sldId id="915" r:id="rId23"/>
    <p:sldId id="917" r:id="rId24"/>
    <p:sldId id="343" r:id="rId25"/>
  </p:sldIdLst>
  <p:sldSz cx="20104100" cy="1130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ima Demir Aydın" initials="FDA" lastIdx="33" clrIdx="0">
    <p:extLst>
      <p:ext uri="{19B8F6BF-5375-455C-9EA6-DF929625EA0E}">
        <p15:presenceInfo xmlns:p15="http://schemas.microsoft.com/office/powerpoint/2012/main" userId="S-1-5-21-2388202239-3538787356-3256464325-9411" providerId="AD"/>
      </p:ext>
    </p:extLst>
  </p:cmAuthor>
  <p:cmAuthor id="2" name="Caner Yıldırım" initials="CY" lastIdx="29" clrIdx="1">
    <p:extLst>
      <p:ext uri="{19B8F6BF-5375-455C-9EA6-DF929625EA0E}">
        <p15:presenceInfo xmlns:p15="http://schemas.microsoft.com/office/powerpoint/2012/main" userId="S-1-5-21-2388202239-3538787356-3256464325-1494" providerId="AD"/>
      </p:ext>
    </p:extLst>
  </p:cmAuthor>
  <p:cmAuthor id="3" name="Ahmet Yorul" initials="AY" lastIdx="7" clrIdx="2">
    <p:extLst>
      <p:ext uri="{19B8F6BF-5375-455C-9EA6-DF929625EA0E}">
        <p15:presenceInfo xmlns:p15="http://schemas.microsoft.com/office/powerpoint/2012/main" userId="S::ahmet.yorul@yesilay.org.tr::41e552fb-b921-416f-b199-e7338147c5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4FD1"/>
    <a:srgbClr val="912BA5"/>
    <a:srgbClr val="27A851"/>
    <a:srgbClr val="134733"/>
    <a:srgbClr val="FD0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6" autoAdjust="0"/>
    <p:restoredTop sz="93969" autoAdjust="0"/>
  </p:normalViewPr>
  <p:slideViewPr>
    <p:cSldViewPr snapToGrid="0">
      <p:cViewPr varScale="1">
        <p:scale>
          <a:sx n="39" d="100"/>
          <a:sy n="3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6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4E0C0-3095-4145-8345-28BA88A6A7AD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5DBF-D5B3-40D7-A257-8953AD7A7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04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1pPr>
    <a:lvl2pPr marL="753923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2pPr>
    <a:lvl3pPr marL="1507846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3pPr>
    <a:lvl4pPr marL="2261768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4pPr>
    <a:lvl5pPr marL="3015691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5pPr>
    <a:lvl6pPr marL="3769614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6pPr>
    <a:lvl7pPr marL="4523537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7pPr>
    <a:lvl8pPr marL="5277460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8pPr>
    <a:lvl9pPr marL="6031382" algn="l" defTabSz="150784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1AD09-E7FE-C54C-B695-FFDDF5D2FD6A}" type="slidenum">
              <a:rPr lang="en-TR" smtClean="0"/>
              <a:t>2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781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AD09-E7FE-C54C-B695-FFDDF5D2FD6A}" type="slidenum">
              <a:rPr lang="en-TR" smtClean="0"/>
              <a:t>14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9289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494B-E48F-4209-B389-DD80FD21BE20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1828-B41A-41B2-9925-AFD9F088FB8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5B0E48D-A86B-1566-3336-7AEE8AD7EBB3}"/>
              </a:ext>
            </a:extLst>
          </p:cNvPr>
          <p:cNvSpPr txBox="1"/>
          <p:nvPr userDrawn="1"/>
        </p:nvSpPr>
        <p:spPr>
          <a:xfrm>
            <a:off x="18721953" y="5579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9" name="Resim 8" descr="grafik, yazı tipi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7E996780-65DD-C266-D2CF-CAC5297D2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297" y="-81400"/>
            <a:ext cx="2851871" cy="12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0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78BC-8F5A-924B-AA4B-2F25DE2517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33250" y="2673986"/>
            <a:ext cx="6472238" cy="3228339"/>
          </a:xfrm>
          <a:prstGeom prst="rect">
            <a:avLst/>
          </a:prstGeom>
        </p:spPr>
        <p:txBody>
          <a:bodyPr anchor="b"/>
          <a:lstStyle>
            <a:lvl1pPr algn="r">
              <a:defRPr sz="6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B4DE5-7F46-0C4E-AD5A-31DBA8F509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66650" y="6416675"/>
            <a:ext cx="5938838" cy="8669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TARİH</a:t>
            </a:r>
            <a:endParaRPr lang="en-TR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D35F90-613F-7E48-8C9E-E9615C25A3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66650" y="7712075"/>
            <a:ext cx="5938838" cy="12192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6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26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26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26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2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AD SOYAD ÜNVAN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43311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494B-E48F-4209-B389-DD80FD21BE20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1828-B41A-41B2-9925-AFD9F088FB8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B6FF59F-7BBB-C044-AFEF-FB4E1BBB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650" y="854075"/>
            <a:ext cx="1708848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rgbClr val="00B050"/>
                </a:solidFill>
                <a:latin typeface="Montserrat" pitchFamily="2" charset="77"/>
              </a:defRPr>
            </a:lvl1pPr>
          </a:lstStyle>
          <a:p>
            <a:r>
              <a:rPr lang="tr-TR" dirty="0"/>
              <a:t>BURAYA BAŞLIK GELECEK.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370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494B-E48F-4209-B389-DD80FD21BE20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1828-B41A-41B2-9925-AFD9F088FB8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B6FF59F-7BBB-C044-AFEF-FB4E1BBB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650" y="854075"/>
            <a:ext cx="1708848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rgbClr val="00B050"/>
                </a:solidFill>
                <a:latin typeface="Montserrat" pitchFamily="2" charset="77"/>
              </a:defRPr>
            </a:lvl1pPr>
          </a:lstStyle>
          <a:p>
            <a:r>
              <a:rPr lang="tr-TR" dirty="0"/>
              <a:t>BURAYA BAŞLIK GELECEK.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710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3041" y="1831093"/>
            <a:ext cx="17538016" cy="1209039"/>
          </a:xfrm>
          <a:prstGeom prst="rect">
            <a:avLst/>
          </a:prstGeom>
        </p:spPr>
        <p:txBody>
          <a:bodyPr lIns="0" tIns="0" rIns="0" bIns="0"/>
          <a:lstStyle>
            <a:lvl1pPr>
              <a:defRPr sz="4100" b="1" i="0">
                <a:solidFill>
                  <a:srgbClr val="00AD44"/>
                </a:solidFill>
                <a:latin typeface="Montserrat"/>
                <a:cs typeface="Montserrat"/>
              </a:defRPr>
            </a:lvl1pPr>
          </a:lstStyle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494B-E48F-4209-B389-DD80FD21BE20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1828-B41A-41B2-9925-AFD9F088FB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3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3041" y="1831093"/>
            <a:ext cx="17538016" cy="1209039"/>
          </a:xfrm>
          <a:prstGeom prst="rect">
            <a:avLst/>
          </a:prstGeom>
        </p:spPr>
        <p:txBody>
          <a:bodyPr lIns="0" tIns="0" rIns="0" bIns="0"/>
          <a:lstStyle>
            <a:lvl1pPr>
              <a:defRPr sz="4100" b="1" i="0">
                <a:solidFill>
                  <a:srgbClr val="00AD44"/>
                </a:solidFill>
                <a:latin typeface="Montserrat"/>
                <a:cs typeface="Montserrat"/>
              </a:defRPr>
            </a:lvl1pPr>
          </a:lstStyle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494B-E48F-4209-B389-DD80FD21BE20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1828-B41A-41B2-9925-AFD9F088FB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89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067" y="1404219"/>
            <a:ext cx="19078575" cy="9391650"/>
          </a:xfrm>
          <a:custGeom>
            <a:avLst/>
            <a:gdLst/>
            <a:ahLst/>
            <a:cxnLst/>
            <a:rect l="l" t="t" r="r" b="b"/>
            <a:pathLst>
              <a:path w="19078575" h="9391650">
                <a:moveTo>
                  <a:pt x="19077953" y="9370936"/>
                </a:moveTo>
                <a:lnTo>
                  <a:pt x="20942" y="9370936"/>
                </a:lnTo>
                <a:lnTo>
                  <a:pt x="20942" y="0"/>
                </a:lnTo>
                <a:lnTo>
                  <a:pt x="0" y="0"/>
                </a:lnTo>
                <a:lnTo>
                  <a:pt x="0" y="9370936"/>
                </a:lnTo>
                <a:lnTo>
                  <a:pt x="0" y="9391256"/>
                </a:lnTo>
                <a:lnTo>
                  <a:pt x="19077953" y="9391256"/>
                </a:lnTo>
                <a:lnTo>
                  <a:pt x="19077953" y="9370936"/>
                </a:lnTo>
                <a:close/>
              </a:path>
            </a:pathLst>
          </a:custGeom>
          <a:solidFill>
            <a:srgbClr val="A7A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3067" y="513555"/>
            <a:ext cx="16665575" cy="289560"/>
          </a:xfrm>
          <a:custGeom>
            <a:avLst/>
            <a:gdLst/>
            <a:ahLst/>
            <a:cxnLst/>
            <a:rect l="l" t="t" r="r" b="b"/>
            <a:pathLst>
              <a:path w="16665575" h="289559">
                <a:moveTo>
                  <a:pt x="16665283" y="0"/>
                </a:moveTo>
                <a:lnTo>
                  <a:pt x="0" y="0"/>
                </a:lnTo>
                <a:lnTo>
                  <a:pt x="0" y="20320"/>
                </a:lnTo>
                <a:lnTo>
                  <a:pt x="0" y="289229"/>
                </a:lnTo>
                <a:lnTo>
                  <a:pt x="20942" y="289229"/>
                </a:lnTo>
                <a:lnTo>
                  <a:pt x="20942" y="20320"/>
                </a:lnTo>
                <a:lnTo>
                  <a:pt x="16665283" y="20320"/>
                </a:lnTo>
                <a:lnTo>
                  <a:pt x="16665283" y="0"/>
                </a:lnTo>
                <a:close/>
              </a:path>
            </a:pathLst>
          </a:custGeom>
          <a:solidFill>
            <a:srgbClr val="A7A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041822" y="513555"/>
            <a:ext cx="549275" cy="10261600"/>
          </a:xfrm>
          <a:custGeom>
            <a:avLst/>
            <a:gdLst/>
            <a:ahLst/>
            <a:cxnLst/>
            <a:rect l="l" t="t" r="r" b="b"/>
            <a:pathLst>
              <a:path w="549275" h="10261600">
                <a:moveTo>
                  <a:pt x="549198" y="20459"/>
                </a:moveTo>
                <a:lnTo>
                  <a:pt x="528256" y="20459"/>
                </a:lnTo>
                <a:lnTo>
                  <a:pt x="528256" y="10260990"/>
                </a:lnTo>
                <a:lnTo>
                  <a:pt x="549198" y="10260990"/>
                </a:lnTo>
                <a:lnTo>
                  <a:pt x="549198" y="20459"/>
                </a:lnTo>
                <a:close/>
              </a:path>
              <a:path w="549275" h="10261600">
                <a:moveTo>
                  <a:pt x="549198" y="0"/>
                </a:moveTo>
                <a:lnTo>
                  <a:pt x="0" y="0"/>
                </a:lnTo>
                <a:lnTo>
                  <a:pt x="0" y="20320"/>
                </a:lnTo>
                <a:lnTo>
                  <a:pt x="549198" y="20320"/>
                </a:lnTo>
                <a:lnTo>
                  <a:pt x="549198" y="0"/>
                </a:lnTo>
                <a:close/>
              </a:path>
            </a:pathLst>
          </a:custGeom>
          <a:solidFill>
            <a:srgbClr val="A7A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1336" y="802781"/>
            <a:ext cx="104775" cy="601980"/>
          </a:xfrm>
          <a:custGeom>
            <a:avLst/>
            <a:gdLst/>
            <a:ahLst/>
            <a:cxnLst/>
            <a:rect l="l" t="t" r="r" b="b"/>
            <a:pathLst>
              <a:path w="104775" h="601980">
                <a:moveTo>
                  <a:pt x="104708" y="0"/>
                </a:moveTo>
                <a:lnTo>
                  <a:pt x="0" y="0"/>
                </a:lnTo>
                <a:lnTo>
                  <a:pt x="0" y="601426"/>
                </a:lnTo>
                <a:lnTo>
                  <a:pt x="104708" y="601426"/>
                </a:lnTo>
                <a:lnTo>
                  <a:pt x="104708" y="0"/>
                </a:lnTo>
                <a:close/>
              </a:path>
            </a:pathLst>
          </a:custGeom>
          <a:solidFill>
            <a:srgbClr val="00A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494B-E48F-4209-B389-DD80FD21BE20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1828-B41A-41B2-9925-AFD9F088FB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05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13013" y="4646211"/>
            <a:ext cx="15078075" cy="1141979"/>
          </a:xfrm>
        </p:spPr>
        <p:txBody>
          <a:bodyPr anchor="b"/>
          <a:lstStyle>
            <a:lvl1pPr algn="ctr">
              <a:defRPr sz="742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456728"/>
          </a:xfrm>
        </p:spPr>
        <p:txBody>
          <a:bodyPr/>
          <a:lstStyle>
            <a:lvl1pPr marL="0" indent="0" algn="ctr">
              <a:buNone/>
              <a:defRPr sz="2968"/>
            </a:lvl1pPr>
            <a:lvl2pPr marL="565465" indent="0" algn="ctr">
              <a:buNone/>
              <a:defRPr sz="2474"/>
            </a:lvl2pPr>
            <a:lvl3pPr marL="1130930" indent="0" algn="ctr">
              <a:buNone/>
              <a:defRPr sz="2226"/>
            </a:lvl3pPr>
            <a:lvl4pPr marL="1696395" indent="0" algn="ctr">
              <a:buNone/>
              <a:defRPr sz="1979"/>
            </a:lvl4pPr>
            <a:lvl5pPr marL="2261860" indent="0" algn="ctr">
              <a:buNone/>
              <a:defRPr sz="1979"/>
            </a:lvl5pPr>
            <a:lvl6pPr marL="2827325" indent="0" algn="ctr">
              <a:buNone/>
              <a:defRPr sz="1979"/>
            </a:lvl6pPr>
            <a:lvl7pPr marL="3392790" indent="0" algn="ctr">
              <a:buNone/>
              <a:defRPr sz="1979"/>
            </a:lvl7pPr>
            <a:lvl8pPr marL="3958255" indent="0" algn="ctr">
              <a:buNone/>
              <a:defRPr sz="1979"/>
            </a:lvl8pPr>
            <a:lvl9pPr marL="4523720" indent="0" algn="ctr">
              <a:buNone/>
              <a:defRPr sz="1979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A51F494B-E48F-4209-B389-DD80FD21BE20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6B931828-B41A-41B2-9925-AFD9F088FB8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 descr="grafik, yazı tipi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A1FAF87F-D5E2-9BD0-305F-BEEEF64FF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622" y="-148610"/>
            <a:ext cx="3195411" cy="13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78BC-8F5A-924B-AA4B-2F25DE2517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33250" y="2673986"/>
            <a:ext cx="6472238" cy="3228339"/>
          </a:xfrm>
          <a:prstGeom prst="rect">
            <a:avLst/>
          </a:prstGeom>
        </p:spPr>
        <p:txBody>
          <a:bodyPr anchor="b"/>
          <a:lstStyle>
            <a:lvl1pPr algn="r">
              <a:defRPr sz="6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B4DE5-7F46-0C4E-AD5A-31DBA8F509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66650" y="6416675"/>
            <a:ext cx="5938838" cy="8669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TARİH</a:t>
            </a:r>
            <a:endParaRPr lang="en-TR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D35F90-613F-7E48-8C9E-E9615C25A3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66650" y="7712075"/>
            <a:ext cx="5938838" cy="12192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6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26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26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26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2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AD SOYAD ÜNVAN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38277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846281"/>
            <a:ext cx="17339786" cy="1941800"/>
          </a:xfrm>
        </p:spPr>
        <p:txBody>
          <a:bodyPr/>
          <a:lstStyle>
            <a:lvl1pPr>
              <a:defRPr sz="6926">
                <a:latin typeface="+mn-lt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157" y="3010600"/>
            <a:ext cx="17339786" cy="6890051"/>
          </a:xfrm>
        </p:spPr>
        <p:txBody>
          <a:bodyPr/>
          <a:lstStyle>
            <a:lvl1pPr marL="376943" marR="0" indent="-376943" algn="l" defTabSz="1507770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617"/>
            </a:lvl1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1133" y="10264816"/>
            <a:ext cx="4523423" cy="276999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FFD77E-68E4-481F-80C5-0901F4C8DBE8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5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494B-E48F-4209-B389-DD80FD21BE20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1828-B41A-41B2-9925-AFD9F088FB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bg object 18">
            <a:extLst>
              <a:ext uri="{FF2B5EF4-FFF2-40B4-BE49-F238E27FC236}">
                <a16:creationId xmlns:a16="http://schemas.microsoft.com/office/drawing/2014/main" id="{ECE2B237-F364-E84E-AA4E-87116663736C}"/>
              </a:ext>
            </a:extLst>
          </p:cNvPr>
          <p:cNvSpPr/>
          <p:nvPr/>
        </p:nvSpPr>
        <p:spPr>
          <a:xfrm>
            <a:off x="19041822" y="513555"/>
            <a:ext cx="549275" cy="10261600"/>
          </a:xfrm>
          <a:custGeom>
            <a:avLst/>
            <a:gdLst/>
            <a:ahLst/>
            <a:cxnLst/>
            <a:rect l="l" t="t" r="r" b="b"/>
            <a:pathLst>
              <a:path w="549275" h="10261600">
                <a:moveTo>
                  <a:pt x="549198" y="20459"/>
                </a:moveTo>
                <a:lnTo>
                  <a:pt x="528256" y="20459"/>
                </a:lnTo>
                <a:lnTo>
                  <a:pt x="528256" y="10260990"/>
                </a:lnTo>
                <a:lnTo>
                  <a:pt x="549198" y="10260990"/>
                </a:lnTo>
                <a:lnTo>
                  <a:pt x="549198" y="20459"/>
                </a:lnTo>
                <a:close/>
              </a:path>
              <a:path w="549275" h="10261600">
                <a:moveTo>
                  <a:pt x="549198" y="0"/>
                </a:moveTo>
                <a:lnTo>
                  <a:pt x="0" y="0"/>
                </a:lnTo>
                <a:lnTo>
                  <a:pt x="0" y="20320"/>
                </a:lnTo>
                <a:lnTo>
                  <a:pt x="549198" y="20320"/>
                </a:lnTo>
                <a:lnTo>
                  <a:pt x="549198" y="0"/>
                </a:lnTo>
                <a:close/>
              </a:path>
            </a:pathLst>
          </a:custGeom>
          <a:solidFill>
            <a:srgbClr val="A7A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F585C9-0659-034A-BD84-FECDF193416D}"/>
              </a:ext>
            </a:extLst>
          </p:cNvPr>
          <p:cNvGrpSpPr/>
          <p:nvPr/>
        </p:nvGrpSpPr>
        <p:grpSpPr>
          <a:xfrm>
            <a:off x="471336" y="513555"/>
            <a:ext cx="19120306" cy="10282314"/>
            <a:chOff x="471336" y="513555"/>
            <a:chExt cx="19120306" cy="10282314"/>
          </a:xfrm>
        </p:grpSpPr>
        <p:sp>
          <p:nvSpPr>
            <p:cNvPr id="7" name="bg object 16">
              <a:extLst>
                <a:ext uri="{FF2B5EF4-FFF2-40B4-BE49-F238E27FC236}">
                  <a16:creationId xmlns:a16="http://schemas.microsoft.com/office/drawing/2014/main" id="{26A69F4E-29CA-1D41-B112-165B6D367E21}"/>
                </a:ext>
              </a:extLst>
            </p:cNvPr>
            <p:cNvSpPr/>
            <p:nvPr/>
          </p:nvSpPr>
          <p:spPr>
            <a:xfrm>
              <a:off x="513067" y="1404219"/>
              <a:ext cx="19078575" cy="9391650"/>
            </a:xfrm>
            <a:custGeom>
              <a:avLst/>
              <a:gdLst/>
              <a:ahLst/>
              <a:cxnLst/>
              <a:rect l="l" t="t" r="r" b="b"/>
              <a:pathLst>
                <a:path w="19078575" h="9391650">
                  <a:moveTo>
                    <a:pt x="19077953" y="9370936"/>
                  </a:moveTo>
                  <a:lnTo>
                    <a:pt x="20942" y="9370936"/>
                  </a:lnTo>
                  <a:lnTo>
                    <a:pt x="20942" y="0"/>
                  </a:lnTo>
                  <a:lnTo>
                    <a:pt x="0" y="0"/>
                  </a:lnTo>
                  <a:lnTo>
                    <a:pt x="0" y="9370936"/>
                  </a:lnTo>
                  <a:lnTo>
                    <a:pt x="0" y="9391256"/>
                  </a:lnTo>
                  <a:lnTo>
                    <a:pt x="19077953" y="9391256"/>
                  </a:lnTo>
                  <a:lnTo>
                    <a:pt x="19077953" y="9370936"/>
                  </a:lnTo>
                  <a:close/>
                </a:path>
              </a:pathLst>
            </a:custGeom>
            <a:solidFill>
              <a:srgbClr val="A7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g object 17">
              <a:extLst>
                <a:ext uri="{FF2B5EF4-FFF2-40B4-BE49-F238E27FC236}">
                  <a16:creationId xmlns:a16="http://schemas.microsoft.com/office/drawing/2014/main" id="{67D8B040-79D8-A041-8DDD-F680E3A4B604}"/>
                </a:ext>
              </a:extLst>
            </p:cNvPr>
            <p:cNvSpPr/>
            <p:nvPr/>
          </p:nvSpPr>
          <p:spPr>
            <a:xfrm>
              <a:off x="513067" y="513555"/>
              <a:ext cx="16665575" cy="289560"/>
            </a:xfrm>
            <a:custGeom>
              <a:avLst/>
              <a:gdLst/>
              <a:ahLst/>
              <a:cxnLst/>
              <a:rect l="l" t="t" r="r" b="b"/>
              <a:pathLst>
                <a:path w="16665575" h="289559">
                  <a:moveTo>
                    <a:pt x="1666528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89229"/>
                  </a:lnTo>
                  <a:lnTo>
                    <a:pt x="20942" y="289229"/>
                  </a:lnTo>
                  <a:lnTo>
                    <a:pt x="20942" y="20320"/>
                  </a:lnTo>
                  <a:lnTo>
                    <a:pt x="16665283" y="20320"/>
                  </a:lnTo>
                  <a:lnTo>
                    <a:pt x="16665283" y="0"/>
                  </a:lnTo>
                  <a:close/>
                </a:path>
              </a:pathLst>
            </a:custGeom>
            <a:solidFill>
              <a:srgbClr val="A7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g object 22">
              <a:extLst>
                <a:ext uri="{FF2B5EF4-FFF2-40B4-BE49-F238E27FC236}">
                  <a16:creationId xmlns:a16="http://schemas.microsoft.com/office/drawing/2014/main" id="{06DE5716-5AB2-F74C-BE2D-22279AF7BEF5}"/>
                </a:ext>
              </a:extLst>
            </p:cNvPr>
            <p:cNvSpPr/>
            <p:nvPr/>
          </p:nvSpPr>
          <p:spPr>
            <a:xfrm>
              <a:off x="471336" y="802781"/>
              <a:ext cx="104775" cy="601980"/>
            </a:xfrm>
            <a:custGeom>
              <a:avLst/>
              <a:gdLst/>
              <a:ahLst/>
              <a:cxnLst/>
              <a:rect l="l" t="t" r="r" b="b"/>
              <a:pathLst>
                <a:path w="104775" h="601980">
                  <a:moveTo>
                    <a:pt x="104708" y="0"/>
                  </a:moveTo>
                  <a:lnTo>
                    <a:pt x="0" y="0"/>
                  </a:lnTo>
                  <a:lnTo>
                    <a:pt x="0" y="601426"/>
                  </a:lnTo>
                  <a:lnTo>
                    <a:pt x="104708" y="601426"/>
                  </a:lnTo>
                  <a:lnTo>
                    <a:pt x="104708" y="0"/>
                  </a:lnTo>
                  <a:close/>
                </a:path>
              </a:pathLst>
            </a:custGeom>
            <a:solidFill>
              <a:srgbClr val="00A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BF8A8F12-2DE7-7041-93F4-D0F4C5BCB4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550" y="236586"/>
            <a:ext cx="2306057" cy="611992"/>
          </a:xfrm>
          <a:prstGeom prst="rect">
            <a:avLst/>
          </a:prstGeom>
        </p:spPr>
      </p:pic>
      <p:pic>
        <p:nvPicPr>
          <p:cNvPr id="2" name="Resim 1" descr="grafik, yazı tipi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7958027E-488F-08A4-7263-5E7C54E6CFC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297" y="-81400"/>
            <a:ext cx="2851871" cy="12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5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E695615-93DA-0B46-AD3C-3BDFA199B63F}"/>
              </a:ext>
            </a:extLst>
          </p:cNvPr>
          <p:cNvSpPr/>
          <p:nvPr/>
        </p:nvSpPr>
        <p:spPr>
          <a:xfrm>
            <a:off x="0" y="0"/>
            <a:ext cx="20090130" cy="11306175"/>
          </a:xfrm>
          <a:custGeom>
            <a:avLst/>
            <a:gdLst/>
            <a:ahLst/>
            <a:cxnLst/>
            <a:rect l="l" t="t" r="r" b="b"/>
            <a:pathLst>
              <a:path w="20090130" h="11306175">
                <a:moveTo>
                  <a:pt x="20089796" y="0"/>
                </a:moveTo>
                <a:lnTo>
                  <a:pt x="0" y="0"/>
                </a:lnTo>
                <a:lnTo>
                  <a:pt x="0" y="11306095"/>
                </a:lnTo>
                <a:lnTo>
                  <a:pt x="20089796" y="11306095"/>
                </a:lnTo>
                <a:lnTo>
                  <a:pt x="20089796" y="0"/>
                </a:lnTo>
                <a:close/>
              </a:path>
            </a:pathLst>
          </a:custGeom>
          <a:solidFill>
            <a:srgbClr val="1146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1168EABD-D758-A94C-95E2-B549CBFE0358}"/>
              </a:ext>
            </a:extLst>
          </p:cNvPr>
          <p:cNvGrpSpPr/>
          <p:nvPr/>
        </p:nvGrpSpPr>
        <p:grpSpPr>
          <a:xfrm>
            <a:off x="732054" y="779399"/>
            <a:ext cx="18514060" cy="9712960"/>
            <a:chOff x="732054" y="779399"/>
            <a:chExt cx="18514060" cy="971296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9807FBC1-0C76-4742-9BDB-046B1A8FAEF3}"/>
                </a:ext>
              </a:extLst>
            </p:cNvPr>
            <p:cNvSpPr/>
            <p:nvPr/>
          </p:nvSpPr>
          <p:spPr>
            <a:xfrm>
              <a:off x="2882079" y="2798964"/>
              <a:ext cx="5136670" cy="5630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58DC4C74-1AEF-C54D-A989-F19F01E20211}"/>
                </a:ext>
              </a:extLst>
            </p:cNvPr>
            <p:cNvSpPr/>
            <p:nvPr/>
          </p:nvSpPr>
          <p:spPr>
            <a:xfrm>
              <a:off x="738087" y="5508063"/>
              <a:ext cx="2138680" cy="0"/>
            </a:xfrm>
            <a:custGeom>
              <a:avLst/>
              <a:gdLst/>
              <a:ahLst/>
              <a:cxnLst/>
              <a:rect l="l" t="t" r="r" b="b"/>
              <a:pathLst>
                <a:path w="2138680">
                  <a:moveTo>
                    <a:pt x="2138364" y="0"/>
                  </a:moveTo>
                  <a:lnTo>
                    <a:pt x="0" y="0"/>
                  </a:lnTo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E369B954-BCB0-4541-9DB8-0F2BFB65F7AF}"/>
                </a:ext>
              </a:extLst>
            </p:cNvPr>
            <p:cNvSpPr/>
            <p:nvPr/>
          </p:nvSpPr>
          <p:spPr>
            <a:xfrm>
              <a:off x="7524340" y="7748790"/>
              <a:ext cx="2588895" cy="0"/>
            </a:xfrm>
            <a:custGeom>
              <a:avLst/>
              <a:gdLst/>
              <a:ahLst/>
              <a:cxnLst/>
              <a:rect l="l" t="t" r="r" b="b"/>
              <a:pathLst>
                <a:path w="2588895">
                  <a:moveTo>
                    <a:pt x="2588601" y="0"/>
                  </a:moveTo>
                  <a:lnTo>
                    <a:pt x="0" y="0"/>
                  </a:lnTo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098612F6-A784-F249-827E-69EF1A04E0E6}"/>
                </a:ext>
              </a:extLst>
            </p:cNvPr>
            <p:cNvSpPr/>
            <p:nvPr/>
          </p:nvSpPr>
          <p:spPr>
            <a:xfrm>
              <a:off x="7310386" y="789638"/>
              <a:ext cx="0" cy="2527935"/>
            </a:xfrm>
            <a:custGeom>
              <a:avLst/>
              <a:gdLst/>
              <a:ahLst/>
              <a:cxnLst/>
              <a:rect l="l" t="t" r="r" b="b"/>
              <a:pathLst>
                <a:path h="2527935">
                  <a:moveTo>
                    <a:pt x="0" y="0"/>
                  </a:moveTo>
                  <a:lnTo>
                    <a:pt x="0" y="2527891"/>
                  </a:lnTo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D7621BD7-EE48-D043-A67B-C6DEC4833890}"/>
                </a:ext>
              </a:extLst>
            </p:cNvPr>
            <p:cNvSpPr/>
            <p:nvPr/>
          </p:nvSpPr>
          <p:spPr>
            <a:xfrm>
              <a:off x="2859900" y="7847463"/>
              <a:ext cx="1115060" cy="2635885"/>
            </a:xfrm>
            <a:custGeom>
              <a:avLst/>
              <a:gdLst/>
              <a:ahLst/>
              <a:cxnLst/>
              <a:rect l="l" t="t" r="r" b="b"/>
              <a:pathLst>
                <a:path w="1115060" h="2635884">
                  <a:moveTo>
                    <a:pt x="1114740" y="0"/>
                  </a:moveTo>
                  <a:lnTo>
                    <a:pt x="0" y="2635794"/>
                  </a:lnTo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680FAAE4-B964-EB48-997D-9679129104F0}"/>
                </a:ext>
              </a:extLst>
            </p:cNvPr>
            <p:cNvSpPr/>
            <p:nvPr/>
          </p:nvSpPr>
          <p:spPr>
            <a:xfrm>
              <a:off x="6236705" y="8369479"/>
              <a:ext cx="361950" cy="2113915"/>
            </a:xfrm>
            <a:custGeom>
              <a:avLst/>
              <a:gdLst/>
              <a:ahLst/>
              <a:cxnLst/>
              <a:rect l="l" t="t" r="r" b="b"/>
              <a:pathLst>
                <a:path w="361950" h="2113915">
                  <a:moveTo>
                    <a:pt x="0" y="0"/>
                  </a:moveTo>
                  <a:lnTo>
                    <a:pt x="361486" y="2113778"/>
                  </a:lnTo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541BA34D-2C47-2A40-8D51-03DF4D6503FE}"/>
                </a:ext>
              </a:extLst>
            </p:cNvPr>
            <p:cNvSpPr/>
            <p:nvPr/>
          </p:nvSpPr>
          <p:spPr>
            <a:xfrm>
              <a:off x="749610" y="785431"/>
              <a:ext cx="18490565" cy="9700895"/>
            </a:xfrm>
            <a:custGeom>
              <a:avLst/>
              <a:gdLst/>
              <a:ahLst/>
              <a:cxnLst/>
              <a:rect l="l" t="t" r="r" b="b"/>
              <a:pathLst>
                <a:path w="18490565" h="9700895">
                  <a:moveTo>
                    <a:pt x="0" y="9700469"/>
                  </a:moveTo>
                  <a:lnTo>
                    <a:pt x="9351809" y="9700469"/>
                  </a:lnTo>
                  <a:lnTo>
                    <a:pt x="9351809" y="0"/>
                  </a:lnTo>
                  <a:lnTo>
                    <a:pt x="0" y="0"/>
                  </a:lnTo>
                  <a:lnTo>
                    <a:pt x="0" y="9700469"/>
                  </a:lnTo>
                  <a:close/>
                </a:path>
                <a:path w="18490565" h="9700895">
                  <a:moveTo>
                    <a:pt x="18490379" y="9700469"/>
                  </a:moveTo>
                  <a:lnTo>
                    <a:pt x="9351809" y="9700469"/>
                  </a:lnTo>
                  <a:lnTo>
                    <a:pt x="9351809" y="0"/>
                  </a:lnTo>
                  <a:lnTo>
                    <a:pt x="18490379" y="0"/>
                  </a:lnTo>
                  <a:lnTo>
                    <a:pt x="18490379" y="9700469"/>
                  </a:lnTo>
                  <a:close/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Resim 3" descr="yazı tipi, metin, grafik, logo içeren bir resim&#10;&#10;Açıklama otomatik olarak oluşturuldu">
            <a:extLst>
              <a:ext uri="{FF2B5EF4-FFF2-40B4-BE49-F238E27FC236}">
                <a16:creationId xmlns:a16="http://schemas.microsoft.com/office/drawing/2014/main" id="{F3284830-C30F-ACD9-6678-7A2958857F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776" y="8387044"/>
            <a:ext cx="6781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3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tactics.org/wiki/e-cigarettes" TargetMode="External"/><Relationship Id="rId3" Type="http://schemas.openxmlformats.org/officeDocument/2006/relationships/hyperlink" Target="https://truthinitiative.org/research-resources/emerging-tobacco-products" TargetMode="External"/><Relationship Id="rId7" Type="http://schemas.openxmlformats.org/officeDocument/2006/relationships/hyperlink" Target="https://www.gov.uk/government/publications/e-cigarettes-an-evidence-update" TargetMode="External"/><Relationship Id="rId2" Type="http://schemas.openxmlformats.org/officeDocument/2006/relationships/hyperlink" Target="https://www.cdc.gov/tobacco/basic_information/e-cigarettes/index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obaccofreekids.org/what-we-do/industry-watch/e-cigarettes" TargetMode="External"/><Relationship Id="rId5" Type="http://schemas.openxmlformats.org/officeDocument/2006/relationships/hyperlink" Target="https://www.fda.gov/tobacco-products" TargetMode="External"/><Relationship Id="rId4" Type="http://schemas.openxmlformats.org/officeDocument/2006/relationships/hyperlink" Target="https://www.who.int/news-room/fact-sheets/detail/tobacco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topic/e-cigarette" TargetMode="External"/><Relationship Id="rId3" Type="http://schemas.openxmlformats.org/officeDocument/2006/relationships/hyperlink" Target="https://www.lung.org/research/sotc/by-the-numbers/10-bad-things-to-entice-kids" TargetMode="External"/><Relationship Id="rId7" Type="http://schemas.openxmlformats.org/officeDocument/2006/relationships/hyperlink" Target="https://www.statista.com/outlook/cmo/tobacco-products/e-cigarettes/worldwide" TargetMode="External"/><Relationship Id="rId2" Type="http://schemas.openxmlformats.org/officeDocument/2006/relationships/hyperlink" Target="https://tobaccotactics.org/article/tobacco-industry-targeting-young-peopl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ypost.com/2024/08/10/us-news/new-smart-vapes-attract-kids-with-built-in-video-games/" TargetMode="External"/><Relationship Id="rId5" Type="http://schemas.openxmlformats.org/officeDocument/2006/relationships/hyperlink" Target="https://www.fda.gov/tobacco-products/ctp-newsroom/unauthorized-e-cigarettes-appeal-youth" TargetMode="External"/><Relationship Id="rId4" Type="http://schemas.openxmlformats.org/officeDocument/2006/relationships/hyperlink" Target="https://tobaccocontrol.bmj.com/content/early/2023/03/28/tc-2022-057908.full#block-system-main" TargetMode="External"/><Relationship Id="rId9" Type="http://schemas.openxmlformats.org/officeDocument/2006/relationships/hyperlink" Target="https://citizenside.com/technology/what-year-was-the-electronic-cigarette-invent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53817" y="3015050"/>
            <a:ext cx="8575588" cy="4868562"/>
          </a:xfrm>
        </p:spPr>
        <p:txBody>
          <a:bodyPr/>
          <a:lstStyle/>
          <a:p>
            <a:pPr algn="ctr"/>
            <a:r>
              <a:rPr lang="en-US" sz="6000" b="1" dirty="0">
                <a:latin typeface="+mn-lt"/>
              </a:rPr>
              <a:t>“SALES AND MARKETING STRATEGIES OF </a:t>
            </a:r>
            <a:r>
              <a:rPr lang="tr-TR" sz="6000" b="1" dirty="0">
                <a:latin typeface="+mn-lt"/>
              </a:rPr>
              <a:t>ELECTRONİC </a:t>
            </a:r>
            <a:r>
              <a:rPr lang="en-US" sz="6000" b="1" dirty="0">
                <a:latin typeface="+mn-lt"/>
              </a:rPr>
              <a:t>CIGARETTES TARGETING YOUNG PEOPLE”</a:t>
            </a:r>
            <a:endParaRPr lang="tr-TR" sz="6000" b="1" dirty="0">
              <a:latin typeface="+mn-lt"/>
            </a:endParaRPr>
          </a:p>
          <a:p>
            <a:pPr algn="ctr"/>
            <a:endParaRPr lang="tr-TR" sz="6000" b="1" dirty="0">
              <a:latin typeface="+mn-lt"/>
            </a:endParaRPr>
          </a:p>
          <a:p>
            <a:r>
              <a:rPr lang="tr-TR" sz="3200" b="1" dirty="0"/>
              <a:t>Sara Evli Özhan</a:t>
            </a:r>
          </a:p>
          <a:p>
            <a:r>
              <a:rPr lang="en-US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 Cooperation Expert, Turkish Green Crescent Society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33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grafik tasarım, poster, grafik içeren bir resim&#10;&#10;Açıklama otomatik olarak oluşturuldu">
            <a:extLst>
              <a:ext uri="{FF2B5EF4-FFF2-40B4-BE49-F238E27FC236}">
                <a16:creationId xmlns:a16="http://schemas.microsoft.com/office/drawing/2014/main" id="{9E5FA34D-61AE-F1B2-D7EC-FA86832E3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538" y="1798800"/>
            <a:ext cx="6636317" cy="395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14D055EE-DD92-BAC3-DA72-B53B228E610F}"/>
              </a:ext>
            </a:extLst>
          </p:cNvPr>
          <p:cNvSpPr txBox="1"/>
          <p:nvPr/>
        </p:nvSpPr>
        <p:spPr>
          <a:xfrm>
            <a:off x="12610435" y="5654675"/>
            <a:ext cx="2460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tr-TR" b="1" i="0" dirty="0" err="1">
                <a:effectLst/>
                <a:latin typeface="-apple-system"/>
              </a:rPr>
              <a:t>Afroman</a:t>
            </a:r>
            <a:r>
              <a:rPr lang="tr-TR" b="1" i="0" dirty="0">
                <a:effectLst/>
                <a:latin typeface="-apple-system"/>
              </a:rPr>
              <a:t> - </a:t>
            </a:r>
            <a:r>
              <a:rPr lang="tr-TR" b="1" i="0" dirty="0" err="1">
                <a:effectLst/>
                <a:latin typeface="-apple-system"/>
              </a:rPr>
              <a:t>Afro</a:t>
            </a:r>
            <a:r>
              <a:rPr lang="tr-TR" b="1" i="0" dirty="0">
                <a:effectLst/>
                <a:latin typeface="-apple-system"/>
              </a:rPr>
              <a:t> </a:t>
            </a:r>
            <a:r>
              <a:rPr lang="tr-TR" b="1" i="0" dirty="0" err="1">
                <a:effectLst/>
                <a:latin typeface="-apple-system"/>
              </a:rPr>
              <a:t>Vapes</a:t>
            </a:r>
            <a:endParaRPr lang="tr-TR" b="1" i="0" dirty="0">
              <a:effectLst/>
              <a:latin typeface="-apple-system"/>
            </a:endParaRPr>
          </a:p>
        </p:txBody>
      </p:sp>
      <p:pic>
        <p:nvPicPr>
          <p:cNvPr id="6" name="Resim 5" descr="şişe, adam, insan, metin, kişi, şahıs içeren bir resim&#10;&#10;Açıklama otomatik olarak oluşturuldu">
            <a:extLst>
              <a:ext uri="{FF2B5EF4-FFF2-40B4-BE49-F238E27FC236}">
                <a16:creationId xmlns:a16="http://schemas.microsoft.com/office/drawing/2014/main" id="{13B9066B-BB20-139D-84A5-E6D093DC4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34" y="1798800"/>
            <a:ext cx="6989831" cy="395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Metin kutusu 29">
            <a:extLst>
              <a:ext uri="{FF2B5EF4-FFF2-40B4-BE49-F238E27FC236}">
                <a16:creationId xmlns:a16="http://schemas.microsoft.com/office/drawing/2014/main" id="{7414C216-2AF9-5C7F-3E26-84C97FCCAB7A}"/>
              </a:ext>
            </a:extLst>
          </p:cNvPr>
          <p:cNvSpPr txBox="1"/>
          <p:nvPr/>
        </p:nvSpPr>
        <p:spPr>
          <a:xfrm>
            <a:off x="3532707" y="5654675"/>
            <a:ext cx="432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0" dirty="0">
                <a:effectLst/>
                <a:latin typeface="-apple-system"/>
              </a:rPr>
              <a:t>Floyd </a:t>
            </a:r>
            <a:r>
              <a:rPr lang="tr-TR" b="1" i="0" dirty="0" err="1">
                <a:effectLst/>
                <a:latin typeface="-apple-system"/>
              </a:rPr>
              <a:t>Mayweather</a:t>
            </a:r>
            <a:r>
              <a:rPr lang="tr-TR" b="1" i="0" dirty="0">
                <a:effectLst/>
                <a:latin typeface="-apple-system"/>
              </a:rPr>
              <a:t> - TMT </a:t>
            </a:r>
            <a:r>
              <a:rPr lang="tr-TR" b="1" i="0" dirty="0" err="1">
                <a:effectLst/>
                <a:latin typeface="-apple-system"/>
              </a:rPr>
              <a:t>Vapes</a:t>
            </a:r>
            <a:endParaRPr lang="tr-TR" b="1" i="0" dirty="0">
              <a:effectLst/>
              <a:latin typeface="-apple-system"/>
            </a:endParaRPr>
          </a:p>
          <a:p>
            <a:endParaRPr lang="tr-TR" dirty="0"/>
          </a:p>
        </p:txBody>
      </p:sp>
      <p:pic>
        <p:nvPicPr>
          <p:cNvPr id="10" name="Resim 9" descr="insan yüzü, adam, insan, giyim, kişi, şahıs içeren bir resim&#10;&#10;Açıklama otomatik olarak oluşturuldu">
            <a:extLst>
              <a:ext uri="{FF2B5EF4-FFF2-40B4-BE49-F238E27FC236}">
                <a16:creationId xmlns:a16="http://schemas.microsoft.com/office/drawing/2014/main" id="{3F1AAB97-3F29-1DE5-BB8C-69502DF0D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539" y="6072504"/>
            <a:ext cx="6492898" cy="395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1C144168-78A0-1DE6-BE6D-E1508E1F4162}"/>
              </a:ext>
            </a:extLst>
          </p:cNvPr>
          <p:cNvSpPr txBox="1"/>
          <p:nvPr/>
        </p:nvSpPr>
        <p:spPr>
          <a:xfrm>
            <a:off x="12808759" y="10027987"/>
            <a:ext cx="2984156" cy="381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Cookies CBD vape by Berner</a:t>
            </a:r>
            <a:endParaRPr lang="tr-TR" b="1" dirty="0"/>
          </a:p>
        </p:txBody>
      </p:sp>
      <p:pic>
        <p:nvPicPr>
          <p:cNvPr id="22" name="Resim 21" descr="metin, insan yüzü, kişi, şahıs, adam, insan içeren bir resim&#10;&#10;Açıklama otomatik olarak oluşturuldu">
            <a:extLst>
              <a:ext uri="{FF2B5EF4-FFF2-40B4-BE49-F238E27FC236}">
                <a16:creationId xmlns:a16="http://schemas.microsoft.com/office/drawing/2014/main" id="{F8C9D9C4-C844-325E-3CBD-988A517BE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37" y="5977840"/>
            <a:ext cx="6947628" cy="395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6215428B-3CB7-9305-B18C-22299A62F372}"/>
              </a:ext>
            </a:extLst>
          </p:cNvPr>
          <p:cNvSpPr txBox="1"/>
          <p:nvPr/>
        </p:nvSpPr>
        <p:spPr>
          <a:xfrm>
            <a:off x="3774742" y="10085943"/>
            <a:ext cx="3352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Snoop Dogg - Death Row Vapes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5546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8A17CF-F12D-DF58-C8C1-AFFF7F712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Gaming, </a:t>
            </a:r>
            <a:r>
              <a:rPr lang="tr-TR" dirty="0" err="1"/>
              <a:t>virtual</a:t>
            </a:r>
            <a:r>
              <a:rPr lang="tr-TR" dirty="0"/>
              <a:t> life, Sports, Music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Fashion</a:t>
            </a: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3894BFC-8DA8-160A-3FA9-780BAEEAF85A}"/>
              </a:ext>
            </a:extLst>
          </p:cNvPr>
          <p:cNvSpPr txBox="1"/>
          <p:nvPr/>
        </p:nvSpPr>
        <p:spPr>
          <a:xfrm>
            <a:off x="8859624" y="2137611"/>
            <a:ext cx="10046042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Video games and virtual reality: </a:t>
            </a:r>
            <a:r>
              <a:rPr lang="en-US" sz="2400" dirty="0"/>
              <a:t>TTCs develop their own video games and advertise through advergaming to target youth. They are now venturing into the metaverse with unclear regulations.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Indonesia, a cigarette company sponsored </a:t>
            </a:r>
            <a:r>
              <a:rPr lang="en-US" sz="2400" b="1" dirty="0"/>
              <a:t>virtual parties on Instagram </a:t>
            </a:r>
            <a:r>
              <a:rPr lang="en-US" sz="2400" dirty="0"/>
              <a:t>targeting young introverts, circumventing advertising restrictions.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Music, art and fashion: </a:t>
            </a:r>
            <a:r>
              <a:rPr lang="en-US" sz="2400" dirty="0"/>
              <a:t>TTCs use music sponsorship to associate products with creativity and self-expression.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Examples of tobacco sponsorships include a cigarette company connecting music concerts to online campaigns in Indonesia, and a BAT subsidiary targeting young women through fashion events in Australia.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Philip Morris Italia sponsored </a:t>
            </a:r>
            <a:r>
              <a:rPr lang="en-US" sz="2400" b="1" dirty="0"/>
              <a:t>a scouting event </a:t>
            </a:r>
            <a:r>
              <a:rPr lang="en-US" sz="2400" dirty="0"/>
              <a:t>linking innovative designers to its heated tobacco product.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JTI has sponsored </a:t>
            </a:r>
            <a:r>
              <a:rPr lang="en-US" sz="2400" b="1" dirty="0"/>
              <a:t>cultural venues </a:t>
            </a:r>
            <a:r>
              <a:rPr lang="en-US" sz="2400" dirty="0"/>
              <a:t>like museums and orchestras.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Football:</a:t>
            </a:r>
            <a:r>
              <a:rPr lang="en-US" sz="2400" dirty="0"/>
              <a:t> TTCs have a long history leveraging football promotions before FIFA bans in late 1980s. However, companies still find ways around bans, like a BAT campaign during 2002 FIFA World Cup on Malaysian TV.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Digital marketing </a:t>
            </a:r>
            <a:r>
              <a:rPr lang="en-US" sz="2400" dirty="0"/>
              <a:t>is now used to launch football-themed packs and endorse stars, sponsor broadcasts and match viewings.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Indonesia in 2022, a cigarette brand hosted </a:t>
            </a:r>
            <a:r>
              <a:rPr lang="en-US" sz="2400" b="1" dirty="0"/>
              <a:t>"</a:t>
            </a:r>
            <a:r>
              <a:rPr lang="en-US" sz="2400" b="1" dirty="0" err="1"/>
              <a:t>Soccerphoria</a:t>
            </a:r>
            <a:r>
              <a:rPr lang="en-US" sz="2400" b="1" dirty="0"/>
              <a:t>" </a:t>
            </a:r>
            <a:r>
              <a:rPr lang="en-US" sz="2400" dirty="0"/>
              <a:t>events blending sports and art to promote limited World Cup packs targeting youth.</a:t>
            </a:r>
            <a:endParaRPr lang="tr-TR" sz="2400" dirty="0"/>
          </a:p>
        </p:txBody>
      </p:sp>
      <p:pic>
        <p:nvPicPr>
          <p:cNvPr id="17" name="Resim 16" descr="metin, pembe, macenta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2DEEACB1-F23B-E4C3-9DFB-C46EC5FA6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r="7493"/>
          <a:stretch/>
        </p:blipFill>
        <p:spPr>
          <a:xfrm>
            <a:off x="955109" y="8358231"/>
            <a:ext cx="6483658" cy="2286000"/>
          </a:xfrm>
          <a:prstGeom prst="rect">
            <a:avLst/>
          </a:prstGeom>
        </p:spPr>
      </p:pic>
      <p:pic>
        <p:nvPicPr>
          <p:cNvPr id="19" name="Resim 18" descr="metin, alkolsüz içki, grafik tasarı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C481BD9-14E0-85DF-8F0E-3BDC18F5A7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t="7734" r="6969"/>
          <a:stretch/>
        </p:blipFill>
        <p:spPr>
          <a:xfrm>
            <a:off x="955110" y="3963030"/>
            <a:ext cx="6483658" cy="2109201"/>
          </a:xfrm>
          <a:prstGeom prst="rect">
            <a:avLst/>
          </a:prstGeom>
        </p:spPr>
      </p:pic>
      <p:pic>
        <p:nvPicPr>
          <p:cNvPr id="9" name="Resim 8" descr="metin, mobil telefon, pembe, kozmetik bakım ürünleri içeren bir resim&#10;&#10;Açıklama otomatik olarak oluşturuldu">
            <a:extLst>
              <a:ext uri="{FF2B5EF4-FFF2-40B4-BE49-F238E27FC236}">
                <a16:creationId xmlns:a16="http://schemas.microsoft.com/office/drawing/2014/main" id="{2EEAA2CA-369F-C51B-0747-28D76C92D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r="14726"/>
          <a:stretch/>
        </p:blipFill>
        <p:spPr>
          <a:xfrm>
            <a:off x="1201590" y="6072231"/>
            <a:ext cx="5693479" cy="2286000"/>
          </a:xfrm>
          <a:prstGeom prst="rect">
            <a:avLst/>
          </a:prstGeom>
        </p:spPr>
      </p:pic>
      <p:pic>
        <p:nvPicPr>
          <p:cNvPr id="7" name="Resim 6" descr="metin, metre içeren bir resim&#10;&#10;Açıklama otomatik olarak oluşturuldu">
            <a:extLst>
              <a:ext uri="{FF2B5EF4-FFF2-40B4-BE49-F238E27FC236}">
                <a16:creationId xmlns:a16="http://schemas.microsoft.com/office/drawing/2014/main" id="{EE0DA646-73B6-6CA2-F3BF-400DCDF757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r="7694"/>
          <a:stretch/>
        </p:blipFill>
        <p:spPr>
          <a:xfrm>
            <a:off x="755650" y="1704307"/>
            <a:ext cx="668311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1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5C1EB4-5D5B-F7BF-09DD-1F2D3C9C8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854075"/>
            <a:ext cx="17088486" cy="984885"/>
          </a:xfrm>
        </p:spPr>
        <p:txBody>
          <a:bodyPr/>
          <a:lstStyle/>
          <a:p>
            <a:r>
              <a:rPr lang="tr-TR" sz="3200" b="1" dirty="0"/>
              <a:t>EVENT SPONSORSHİPS</a:t>
            </a:r>
            <a:br>
              <a:rPr lang="tr-TR" sz="3200" b="1" dirty="0"/>
            </a:br>
            <a:endParaRPr lang="tr-TR" dirty="0"/>
          </a:p>
        </p:txBody>
      </p:sp>
      <p:pic>
        <p:nvPicPr>
          <p:cNvPr id="4" name="Resim 3" descr="tekerlek, metin, dış mekan, bisiklet tekerleği içeren bir resim&#10;&#10;Açıklama otomatik olarak oluşturuldu">
            <a:extLst>
              <a:ext uri="{FF2B5EF4-FFF2-40B4-BE49-F238E27FC236}">
                <a16:creationId xmlns:a16="http://schemas.microsoft.com/office/drawing/2014/main" id="{C4A9F0FA-515D-5149-1E5F-368EC43C9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1557605"/>
            <a:ext cx="8552472" cy="768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322E605-BF7A-3425-639E-E03ED44005DF}"/>
              </a:ext>
            </a:extLst>
          </p:cNvPr>
          <p:cNvSpPr txBox="1"/>
          <p:nvPr/>
        </p:nvSpPr>
        <p:spPr>
          <a:xfrm>
            <a:off x="755650" y="9609213"/>
            <a:ext cx="8763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E-cigarette sponsorship of an event, photograph from the January 2015 California Department of Public Health's State Health Officer's Report on E-Cigarettes.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CFAC0D2-BA9F-B2BF-A25E-DCD2107D1E7F}"/>
              </a:ext>
            </a:extLst>
          </p:cNvPr>
          <p:cNvSpPr txBox="1"/>
          <p:nvPr/>
        </p:nvSpPr>
        <p:spPr>
          <a:xfrm>
            <a:off x="10301708" y="2337874"/>
            <a:ext cx="780317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JUUL sponsored life festivals and concerts in 2017-2018 attending by youth, including Life is Beautiful in Vegas and </a:t>
            </a:r>
            <a:r>
              <a:rPr lang="en-US" sz="2800" dirty="0" err="1"/>
              <a:t>Breakmusic</a:t>
            </a:r>
            <a:r>
              <a:rPr lang="en-US" sz="2800" dirty="0"/>
              <a:t> in Portland.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NATURAL American Spirit sponsored concerts by indie bands, including Diet Cig and Jay Som. Their events attracted youth audiences. </a:t>
            </a:r>
            <a:endParaRPr lang="tr-T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Blu </a:t>
            </a:r>
            <a:r>
              <a:rPr lang="tr-TR" sz="2800" dirty="0"/>
              <a:t>ESIGS</a:t>
            </a:r>
            <a:r>
              <a:rPr lang="en-US" sz="2800" dirty="0"/>
              <a:t> sponsored the 2012 Reggae </a:t>
            </a:r>
            <a:r>
              <a:rPr lang="en-US" sz="2800" dirty="0" err="1"/>
              <a:t>Sumfest</a:t>
            </a:r>
            <a:r>
              <a:rPr lang="en-US" sz="2800" dirty="0"/>
              <a:t> in Jamaica, a large music festival</a:t>
            </a:r>
            <a:r>
              <a:rPr lang="tr-TR" sz="2800" dirty="0"/>
              <a:t>.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VUSE sponsored the 2013 Australian Open tennis tournament, leveraging a popular annual sporting event. </a:t>
            </a:r>
            <a:endParaRPr lang="tr-T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Electronic Nicotine Delivery Systems sponsored the 2012 Vans Warped Tour concert series, which included acts popular among teens.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6741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533773-C0C6-E337-0BB3-178F44F62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854075"/>
            <a:ext cx="17088486" cy="492443"/>
          </a:xfrm>
        </p:spPr>
        <p:txBody>
          <a:bodyPr/>
          <a:lstStyle/>
          <a:p>
            <a:r>
              <a:rPr lang="tr-TR" sz="3200" dirty="0"/>
              <a:t>SEXUALLY APPEALİNG CONTENT</a:t>
            </a:r>
            <a:endParaRPr lang="tr-TR" dirty="0"/>
          </a:p>
        </p:txBody>
      </p:sp>
      <p:pic>
        <p:nvPicPr>
          <p:cNvPr id="5" name="Resim 4" descr="metin, kadın, poster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AF1B5FBF-271F-9EE5-16F7-724382241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42" t="32370" b="38230"/>
          <a:stretch/>
        </p:blipFill>
        <p:spPr>
          <a:xfrm>
            <a:off x="551976" y="1484040"/>
            <a:ext cx="5102496" cy="417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604627C-3613-97FA-6541-121047D6669B}"/>
              </a:ext>
            </a:extLst>
          </p:cNvPr>
          <p:cNvSpPr txBox="1"/>
          <p:nvPr/>
        </p:nvSpPr>
        <p:spPr>
          <a:xfrm>
            <a:off x="1430332" y="9627104"/>
            <a:ext cx="81534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Examples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evocative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images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used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advertising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of e-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cigarettes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UK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US.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68E9356-3198-0D75-E203-71ABB66B124A}"/>
              </a:ext>
            </a:extLst>
          </p:cNvPr>
          <p:cNvSpPr txBox="1"/>
          <p:nvPr/>
        </p:nvSpPr>
        <p:spPr>
          <a:xfrm>
            <a:off x="10515395" y="1735016"/>
            <a:ext cx="8833054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2019 study analyzed JUUL's Instagram posts from 2015-2018 and found 13% contained sexually suggestive imagery, mostly featuring young women in provocative poses. The study concluded JUUL disproportionately promoted its product using sexually appealing/romanticized content on Instagram during this time</a:t>
            </a:r>
            <a:r>
              <a:rPr lang="tr-TR" sz="2400" dirty="0"/>
              <a:t> </a:t>
            </a:r>
            <a:r>
              <a:rPr lang="en-US" sz="2400" dirty="0"/>
              <a:t>period. 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2021 study of JUUL's marketing found it portrayed its product paired with sexy dressed models and in romantic/sexualized imagery like couples close together or kissing. Hashtags like </a:t>
            </a:r>
            <a:r>
              <a:rPr lang="en-US" sz="2400" b="1" dirty="0"/>
              <a:t>#coolandsexy </a:t>
            </a:r>
            <a:r>
              <a:rPr lang="en-US" sz="2400" dirty="0"/>
              <a:t>were used. 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from Monitoring the Future survey found e-cigarette use among 12th graders tripled between 2017-2018, corresponding with JUUL's "Vaporized" campaigns featuring young models suggesting sex appeal. 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Analyses of JUUL hashtags and posts found use of </a:t>
            </a:r>
            <a:r>
              <a:rPr lang="en-US" sz="2400" b="1" dirty="0"/>
              <a:t>#couplesgoals</a:t>
            </a:r>
            <a:r>
              <a:rPr lang="en-US" sz="2400" dirty="0"/>
              <a:t>, </a:t>
            </a:r>
            <a:r>
              <a:rPr lang="en-US" sz="2400" b="1" dirty="0"/>
              <a:t>#girlsnight</a:t>
            </a:r>
            <a:r>
              <a:rPr lang="en-US" sz="2400" dirty="0"/>
              <a:t>, </a:t>
            </a:r>
            <a:r>
              <a:rPr lang="en-US" sz="2400" b="1" dirty="0"/>
              <a:t>#summervibes </a:t>
            </a:r>
            <a:r>
              <a:rPr lang="en-US" sz="2400" dirty="0"/>
              <a:t>alongside product promotion - imagery that plays on romantic/social themes appealing to teens. 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Internal documents revealed JUUL sought to target 20-30 year</a:t>
            </a:r>
            <a:r>
              <a:rPr lang="tr-TR" sz="2400" dirty="0"/>
              <a:t>s</a:t>
            </a:r>
            <a:r>
              <a:rPr lang="en-US" sz="2400" dirty="0"/>
              <a:t> old social media users by using "</a:t>
            </a:r>
            <a:r>
              <a:rPr lang="en-US" sz="2400" b="1" dirty="0"/>
              <a:t>branded content with innovative pictures, captioned with light, playful copy" </a:t>
            </a:r>
            <a:r>
              <a:rPr lang="en-US" sz="2400" dirty="0"/>
              <a:t>focused on intimacy/pleasure. </a:t>
            </a:r>
            <a:endParaRPr lang="tr-TR" sz="2400" dirty="0"/>
          </a:p>
        </p:txBody>
      </p:sp>
      <p:pic>
        <p:nvPicPr>
          <p:cNvPr id="4" name="Resim 3" descr="kişi, şahıs, insan yüzü, giyim, bayan içeren bir resim&#10;&#10;Açıklama otomatik olarak oluşturuldu">
            <a:extLst>
              <a:ext uri="{FF2B5EF4-FFF2-40B4-BE49-F238E27FC236}">
                <a16:creationId xmlns:a16="http://schemas.microsoft.com/office/drawing/2014/main" id="{3232312F-9917-9A2D-3479-657278ADFC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6" b="53825"/>
          <a:stretch/>
        </p:blipFill>
        <p:spPr>
          <a:xfrm>
            <a:off x="5507032" y="1484041"/>
            <a:ext cx="5008363" cy="417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 descr="metin, kadın, poster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860FF803-93D2-6FA8-FF9E-E970FE536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70" r="48304" b="38906"/>
          <a:stretch/>
        </p:blipFill>
        <p:spPr>
          <a:xfrm>
            <a:off x="551976" y="5654674"/>
            <a:ext cx="5039070" cy="396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 descr="metin, kadın, poster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80022943-090D-2036-3E19-08D4732BC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32" t="62644"/>
          <a:stretch/>
        </p:blipFill>
        <p:spPr>
          <a:xfrm>
            <a:off x="5486620" y="5654058"/>
            <a:ext cx="5102496" cy="396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896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4">
            <a:extLst>
              <a:ext uri="{FF2B5EF4-FFF2-40B4-BE49-F238E27FC236}">
                <a16:creationId xmlns:a16="http://schemas.microsoft.com/office/drawing/2014/main" id="{61A15555-8A13-5397-8C02-37AACC47B737}"/>
              </a:ext>
            </a:extLst>
          </p:cNvPr>
          <p:cNvSpPr txBox="1"/>
          <p:nvPr/>
        </p:nvSpPr>
        <p:spPr>
          <a:xfrm>
            <a:off x="2590660" y="2789889"/>
            <a:ext cx="296559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" sz="4100" b="1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endParaRPr sz="4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 descr="sigara, tütün ürünleri, silindir, çakmak içeren bir resim&#10;&#10;Açıklama otomatik olarak oluşturuldu">
            <a:extLst>
              <a:ext uri="{FF2B5EF4-FFF2-40B4-BE49-F238E27FC236}">
                <a16:creationId xmlns:a16="http://schemas.microsoft.com/office/drawing/2014/main" id="{27C9D0E9-15E9-21F0-DA9A-BAA60E6A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2" y="539262"/>
            <a:ext cx="11162063" cy="101523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91D9DC-C94E-7673-81AD-DEF38A07BE44}"/>
              </a:ext>
            </a:extLst>
          </p:cNvPr>
          <p:cNvSpPr txBox="1">
            <a:spLocks/>
          </p:cNvSpPr>
          <p:nvPr/>
        </p:nvSpPr>
        <p:spPr>
          <a:xfrm>
            <a:off x="5884984" y="1015331"/>
            <a:ext cx="536916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200" b="1">
                <a:solidFill>
                  <a:srgbClr val="00B05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tr-TR" dirty="0"/>
              <a:t>DATA AND STATİSTİCS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7C83598-F8C1-6077-CC8F-19BCC704AE4B}"/>
              </a:ext>
            </a:extLst>
          </p:cNvPr>
          <p:cNvSpPr txBox="1"/>
          <p:nvPr/>
        </p:nvSpPr>
        <p:spPr>
          <a:xfrm>
            <a:off x="10491661" y="2376854"/>
            <a:ext cx="811238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2011, </a:t>
            </a:r>
            <a:r>
              <a:rPr lang="en-US" sz="2800" b="1" dirty="0"/>
              <a:t>1.5%</a:t>
            </a:r>
            <a:r>
              <a:rPr lang="en-US" sz="2800" dirty="0"/>
              <a:t> of high school students reported using e-cigarettes in the past 30 days</a:t>
            </a:r>
            <a:r>
              <a:rPr lang="tr-TR" sz="2800" dirty="0"/>
              <a:t>.</a:t>
            </a:r>
          </a:p>
          <a:p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By 2014, </a:t>
            </a:r>
            <a:r>
              <a:rPr lang="en-US" sz="2800" b="1" dirty="0"/>
              <a:t>13.4%</a:t>
            </a:r>
            <a:r>
              <a:rPr lang="en-US" sz="2800" dirty="0"/>
              <a:t> of high school students reported past 30 day e-cigarette use</a:t>
            </a:r>
            <a:r>
              <a:rPr lang="tr-TR" sz="2800" dirty="0"/>
              <a:t>.</a:t>
            </a:r>
          </a:p>
          <a:p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2015, </a:t>
            </a:r>
            <a:r>
              <a:rPr lang="en-US" sz="2800" b="1" dirty="0"/>
              <a:t>16%</a:t>
            </a:r>
            <a:r>
              <a:rPr lang="en-US" sz="2800" dirty="0"/>
              <a:t> of high school students reported past 30 day e-cigarette </a:t>
            </a:r>
            <a:r>
              <a:rPr lang="tr-TR" sz="2800" dirty="0" err="1"/>
              <a:t>use</a:t>
            </a:r>
            <a:r>
              <a:rPr lang="tr-TR" sz="2800" dirty="0"/>
              <a:t>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2017, </a:t>
            </a:r>
            <a:r>
              <a:rPr lang="en-US" sz="2800" b="1" dirty="0"/>
              <a:t>11.7% </a:t>
            </a:r>
            <a:r>
              <a:rPr lang="en-US" sz="2800" dirty="0"/>
              <a:t>of high school students reported past 30 day e-cigarette use</a:t>
            </a:r>
            <a:r>
              <a:rPr lang="tr-TR" sz="2800" dirty="0"/>
              <a:t>.</a:t>
            </a:r>
          </a:p>
          <a:p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2018, </a:t>
            </a:r>
            <a:r>
              <a:rPr lang="en-US" sz="2800" b="1" dirty="0"/>
              <a:t>20.8%</a:t>
            </a:r>
            <a:r>
              <a:rPr lang="en-US" sz="2800" dirty="0"/>
              <a:t> of high school students and 4.9% of middle school students reported past 30 day e-cigarette use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9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igara, tütün ürünleri, silindir, çakmak içeren bir resim&#10;&#10;Açıklama otomatik olarak oluşturuldu">
            <a:extLst>
              <a:ext uri="{FF2B5EF4-FFF2-40B4-BE49-F238E27FC236}">
                <a16:creationId xmlns:a16="http://schemas.microsoft.com/office/drawing/2014/main" id="{08ACE587-1654-B5EE-067B-6559E2B9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2" y="539262"/>
            <a:ext cx="10618366" cy="101523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E927DC4-C847-FB2D-29BE-842AB4FFA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1325" y="895183"/>
            <a:ext cx="8440615" cy="492443"/>
          </a:xfrm>
        </p:spPr>
        <p:txBody>
          <a:bodyPr/>
          <a:lstStyle/>
          <a:p>
            <a:r>
              <a:rPr lang="tr-TR" dirty="0"/>
              <a:t>INDUSTRY SPENDİNG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A05EEA4-DAE7-D0FD-8519-FEDFC946FE2F}"/>
              </a:ext>
            </a:extLst>
          </p:cNvPr>
          <p:cNvSpPr txBox="1"/>
          <p:nvPr/>
        </p:nvSpPr>
        <p:spPr>
          <a:xfrm>
            <a:off x="10849232" y="2073422"/>
            <a:ext cx="808131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</a:t>
            </a:r>
            <a:r>
              <a:rPr lang="en-US" sz="2800" b="1" dirty="0"/>
              <a:t>2014</a:t>
            </a:r>
            <a:r>
              <a:rPr lang="en-US" sz="2800" dirty="0"/>
              <a:t>, </a:t>
            </a:r>
            <a:r>
              <a:rPr lang="en-US" sz="2800" dirty="0" err="1"/>
              <a:t>blu</a:t>
            </a:r>
            <a:r>
              <a:rPr lang="en-US" sz="2800" dirty="0"/>
              <a:t> ECIGs spent $24 million on advertising and promotion, up from $12 million in 2013. </a:t>
            </a:r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</a:t>
            </a:r>
            <a:r>
              <a:rPr lang="en-US" sz="2800" b="1" dirty="0"/>
              <a:t>2017</a:t>
            </a:r>
            <a:r>
              <a:rPr lang="en-US" sz="2800" dirty="0"/>
              <a:t>, Juul spent $100 million on advertising and promotions, including sponsoring concerts and other youth-focused events. </a:t>
            </a:r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</a:t>
            </a:r>
            <a:r>
              <a:rPr lang="en-US" sz="2800" b="1" dirty="0"/>
              <a:t>2018 alone</a:t>
            </a:r>
            <a:r>
              <a:rPr lang="en-US" sz="2800" dirty="0"/>
              <a:t>, Juul nearly doubled their 2017 spending on advertising and promotional activities to $200 million</a:t>
            </a:r>
            <a:r>
              <a:rPr lang="tr-TR" sz="2800" dirty="0"/>
              <a:t>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From 2015-2018</a:t>
            </a:r>
            <a:r>
              <a:rPr lang="en-US" sz="2800" dirty="0"/>
              <a:t>, Juul increased their annual marketing budget from $1.3 million to $100 million - or a growth of 7,500%. Around 60% of Juul's 2018 budget was dedicated to promotional initiatives. </a:t>
            </a:r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</a:t>
            </a:r>
            <a:r>
              <a:rPr lang="en-US" sz="2800" b="1" dirty="0"/>
              <a:t> 2018</a:t>
            </a:r>
            <a:r>
              <a:rPr lang="en-US" sz="2800" dirty="0"/>
              <a:t>, </a:t>
            </a:r>
            <a:r>
              <a:rPr lang="en-US" sz="2800" dirty="0" err="1"/>
              <a:t>Vuse</a:t>
            </a:r>
            <a:r>
              <a:rPr lang="en-US" sz="2800" dirty="0"/>
              <a:t> allocated over $19 million to e-cigarette promotion across various media including TV, radio and retail outlets.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81266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B4E6ED-7FAF-AF0F-88E3-2504D4070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INDUSTRY REVENUES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DFC18ED-62D2-BA47-E9F5-63519084E8C8}"/>
              </a:ext>
            </a:extLst>
          </p:cNvPr>
          <p:cNvSpPr txBox="1"/>
          <p:nvPr/>
        </p:nvSpPr>
        <p:spPr>
          <a:xfrm>
            <a:off x="7689850" y="2162497"/>
            <a:ext cx="116586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global e-cigarette market was estimated to be worth around $15.7 billion in 2018. It is projected to grow at a compound annual growth rate of 23.3% from 2019 to 2025, reaching a value of $48.0 billion. </a:t>
            </a:r>
            <a:endParaRPr lang="tr-T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 2020, the global e-cigarette market was estimated at around $19.3 billion. It is projected to grow to over $78.8 billion by 2027.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 2021, the global e-cigarette and vaping market was valued at approximately $21.5 billion. It is expected to grow at over 9% annually, reaching $37.2 billion by 2028. </a:t>
            </a:r>
            <a:endParaRPr lang="tr-T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US market for e-cigarettes was estimated to be worth around $10.8 billion in 2018 according to a report from Forbes. The US accounted for over 60% of the global vaping market that year. </a:t>
            </a:r>
            <a:endParaRPr lang="tr-T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UK e-cigarette market was valued at around £1.3 billion (US$1.7 billion) in 2020 according to figures from the UK Vaping Industry Association. </a:t>
            </a:r>
            <a:endParaRPr lang="tr-TR" sz="3200" dirty="0"/>
          </a:p>
        </p:txBody>
      </p:sp>
      <p:pic>
        <p:nvPicPr>
          <p:cNvPr id="6" name="Resim 5" descr="silah, çizim, çizgi film, taslak içeren bir resim&#10;&#10;Açıklama otomatik olarak oluşturuldu">
            <a:extLst>
              <a:ext uri="{FF2B5EF4-FFF2-40B4-BE49-F238E27FC236}">
                <a16:creationId xmlns:a16="http://schemas.microsoft.com/office/drawing/2014/main" id="{3971BA33-0D05-B45B-25E6-91DFC0C04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24" b="10768"/>
          <a:stretch/>
        </p:blipFill>
        <p:spPr>
          <a:xfrm>
            <a:off x="755650" y="1720850"/>
            <a:ext cx="6757258" cy="836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4583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igara, tütün ürünleri, silindir, çakmak içeren bir resim&#10;&#10;Açıklama otomatik olarak oluşturuldu">
            <a:extLst>
              <a:ext uri="{FF2B5EF4-FFF2-40B4-BE49-F238E27FC236}">
                <a16:creationId xmlns:a16="http://schemas.microsoft.com/office/drawing/2014/main" id="{DD9A64DC-9FD4-0004-AC64-43A69F3BF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2" y="539262"/>
            <a:ext cx="8438483" cy="101523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5B0006C-2AEF-23E3-BFE0-19689C5B1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7519" y="988699"/>
            <a:ext cx="6730659" cy="492443"/>
          </a:xfrm>
        </p:spPr>
        <p:txBody>
          <a:bodyPr/>
          <a:lstStyle/>
          <a:p>
            <a:r>
              <a:rPr lang="tr-TR" dirty="0"/>
              <a:t>CONSUMER PERCEPTIONS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EBCC091-FB7E-39FF-DDC3-09053F7E300A}"/>
              </a:ext>
            </a:extLst>
          </p:cNvPr>
          <p:cNvSpPr txBox="1"/>
          <p:nvPr/>
        </p:nvSpPr>
        <p:spPr>
          <a:xfrm>
            <a:off x="8303741" y="1930578"/>
            <a:ext cx="10679807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2019 study found youth who were frequently exposed to e-cigarette social media ads were more likely to believe vaping is cool (OR=1.40), harmless (OR=1.54), and associates it with independence (OR=1.37). </a:t>
            </a:r>
            <a:endParaRPr lang="tr-TR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2020 study found youth who visited websites of e-cig brands had 3.6 greater odds of believing vaping helps people quit smoking compared to non-visitors. </a:t>
            </a:r>
            <a:endParaRPr lang="tr-TR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Another 2020 study found 48% of middle/high school students reported seeing 2020 SUPER BOWL e-cig ads, and those exposed were 3.5x more likely to think friends’ opinions of vaping became more positive. </a:t>
            </a:r>
            <a:endParaRPr lang="tr-TR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survey found over 28% of US/UK/Canada youth saw e-cig ads, and youth who did were significantly more likely to think vaping is cool/understandable.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253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06D35A-9F04-6396-0EB4-3F84CDFB0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References</a:t>
            </a: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54528B0-F075-34F6-2EA6-672A29A2F7DE}"/>
              </a:ext>
            </a:extLst>
          </p:cNvPr>
          <p:cNvSpPr txBox="1"/>
          <p:nvPr/>
        </p:nvSpPr>
        <p:spPr>
          <a:xfrm>
            <a:off x="1272575" y="1992134"/>
            <a:ext cx="10046042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Centers for Disease Control and Prevention (CDC) - Government health agency with research on e-cigarette use trends, dangers, regulations: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https://www.cdc.gov/tobacco/basic_information/e-cigarettes/index.htm</a:t>
            </a:r>
            <a:r>
              <a:rPr lang="tr-TR" dirty="0"/>
              <a:t>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Truth Initiative - Nonprofit focused on tobacco issues, data on youth vaping epidemic: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https://truthinitiative.org/research-resources/emerging-tobacco-products</a:t>
            </a:r>
            <a:r>
              <a:rPr lang="tr-TR" dirty="0"/>
              <a:t>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World Health Organization (WHO) - International health body, information on global health impacts of ENDS: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https://www.who.int/news-room/fact-sheets/detail/tobacco</a:t>
            </a:r>
            <a:r>
              <a:rPr lang="tr-TR" dirty="0"/>
              <a:t>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U.S. Food and Drug Administration (FDA) - Government agency overseeing ENDS regulations, youth prevention efforts: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https://www.fda.gov/tobacco-products</a:t>
            </a:r>
            <a:r>
              <a:rPr lang="tr-TR" dirty="0"/>
              <a:t>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Campaign for Tobacco-Free Kids - Advocacy group compiling policy/research resources: </a:t>
            </a: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https://www.tobaccofreekids.org/what-we-do/industry-watch/e-cigarettes</a:t>
            </a:r>
            <a:r>
              <a:rPr lang="tr-TR" dirty="0"/>
              <a:t>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Public Health England - UK agency, balanced view of potential risks/benefits of vaping as tool to help smoking cessation: </a:t>
            </a: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https://www.gov.uk/government/publications/e-cigarettes-an-evidence-update</a:t>
            </a:r>
            <a:r>
              <a:rPr lang="tr-TR" dirty="0"/>
              <a:t>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TobaccoTactics.org - Wiki edited by academics/researchers on industry marketing techniques: 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https://tobaccotactics.org/wiki/e-cigarettes</a:t>
            </a:r>
            <a:r>
              <a:rPr lang="tr-TR" dirty="0"/>
              <a:t> </a:t>
            </a:r>
            <a:r>
              <a:rPr lang="en-US" dirty="0"/>
              <a:t>/(Soneji et al., 2019)</a:t>
            </a:r>
            <a:r>
              <a:rPr lang="tr-TR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(Soneji et al., 2020)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(Dai &amp; Hao, 2020)</a:t>
            </a:r>
            <a:endParaRPr lang="tr-TR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Padon</a:t>
            </a:r>
            <a:r>
              <a:rPr lang="en-US" dirty="0"/>
              <a:t> et al., 2021)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(Report Linker, 2020)</a:t>
            </a: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(Fortune Business Insights, 2021)</a:t>
            </a: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(Research and Markets, 2022)</a:t>
            </a: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(Forbes, 2019)</a:t>
            </a: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(UK VIA, 2021)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024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BADF704-A2D5-9BF5-C649-14CE87FAA2AC}"/>
              </a:ext>
            </a:extLst>
          </p:cNvPr>
          <p:cNvSpPr txBox="1"/>
          <p:nvPr/>
        </p:nvSpPr>
        <p:spPr>
          <a:xfrm>
            <a:off x="1192427" y="641635"/>
            <a:ext cx="10046042" cy="9264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(Federal Trade Commission,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(Truth Initiative,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(Truth Initiative, 2019)</a:t>
            </a: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</a:t>
            </a:r>
            <a:r>
              <a:rPr lang="en-US" sz="1800" dirty="0" err="1"/>
              <a:t>Jackler</a:t>
            </a:r>
            <a:r>
              <a:rPr lang="en-US" sz="1800" dirty="0"/>
              <a:t> et al.,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Federal Trade Commission,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Centers for Disease Control and Prevention, 2019</a:t>
            </a: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(Centers for Disease Control and Prevention, 2016).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(Centers for Disease Control and Prevention, 201</a:t>
            </a:r>
            <a:r>
              <a:rPr lang="tr-TR" sz="1800" dirty="0"/>
              <a:t>4</a:t>
            </a:r>
            <a:r>
              <a:rPr lang="en-US" sz="1800" dirty="0"/>
              <a:t>).)</a:t>
            </a: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(Truth Initiative)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Campaign for Tobacco-Free Kids)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(UCSF)</a:t>
            </a:r>
            <a:endParaRPr lang="tr-TR" sz="1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 Industry Targeting Young People - Tobacco Tactics</a:t>
            </a:r>
            <a:endParaRPr lang="tr-TR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Really Bad Things the Tobacco Industry Has Done – and Is Doing – to Entice Kids to Start Smoking | American Lung Association</a:t>
            </a:r>
            <a:endParaRPr lang="tr-TR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 err="1"/>
              <a:t>Vogel</a:t>
            </a:r>
            <a:r>
              <a:rPr lang="tr-TR" dirty="0"/>
              <a:t>, Erin &amp; </a:t>
            </a:r>
            <a:r>
              <a:rPr lang="tr-TR" dirty="0" err="1"/>
              <a:t>Guillory</a:t>
            </a:r>
            <a:r>
              <a:rPr lang="tr-TR" dirty="0"/>
              <a:t>, Jamie &amp; </a:t>
            </a:r>
            <a:r>
              <a:rPr lang="tr-TR" dirty="0" err="1"/>
              <a:t>Ling</a:t>
            </a:r>
            <a:r>
              <a:rPr lang="tr-TR" dirty="0"/>
              <a:t>, </a:t>
            </a:r>
            <a:r>
              <a:rPr lang="tr-TR" dirty="0" err="1"/>
              <a:t>Pamela</a:t>
            </a:r>
            <a:r>
              <a:rPr lang="tr-TR" dirty="0"/>
              <a:t>. (2020). </a:t>
            </a:r>
            <a:r>
              <a:rPr lang="tr-TR" dirty="0" err="1"/>
              <a:t>Sponsorship</a:t>
            </a:r>
            <a:r>
              <a:rPr lang="tr-TR" dirty="0"/>
              <a:t> </a:t>
            </a:r>
            <a:r>
              <a:rPr lang="tr-TR" dirty="0" err="1"/>
              <a:t>Disclosures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Perceptions</a:t>
            </a:r>
            <a:r>
              <a:rPr lang="tr-TR" dirty="0"/>
              <a:t> of E-</a:t>
            </a:r>
            <a:r>
              <a:rPr lang="tr-TR" dirty="0" err="1"/>
              <a:t>cigarette</a:t>
            </a:r>
            <a:r>
              <a:rPr lang="tr-TR" dirty="0"/>
              <a:t> Instagram </a:t>
            </a:r>
            <a:r>
              <a:rPr lang="tr-TR" dirty="0" err="1"/>
              <a:t>Posts</a:t>
            </a:r>
            <a:r>
              <a:rPr lang="tr-TR" dirty="0"/>
              <a:t>. </a:t>
            </a:r>
            <a:r>
              <a:rPr lang="tr-TR" dirty="0" err="1"/>
              <a:t>Tobacco</a:t>
            </a:r>
            <a:r>
              <a:rPr lang="tr-TR" dirty="0"/>
              <a:t> </a:t>
            </a:r>
            <a:r>
              <a:rPr lang="tr-TR" dirty="0" err="1"/>
              <a:t>Regulatory</a:t>
            </a:r>
            <a:r>
              <a:rPr lang="tr-TR" dirty="0"/>
              <a:t> </a:t>
            </a:r>
            <a:r>
              <a:rPr lang="tr-TR" dirty="0" err="1"/>
              <a:t>Science</a:t>
            </a:r>
            <a:r>
              <a:rPr lang="tr-TR" dirty="0"/>
              <a:t>. 6. 355-368. 10.18001/TRS.6.5.5.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Playtime: vaping devices designed as cartoons and toys may appeal to kids | Tobacco Control (bmj.com)</a:t>
            </a:r>
            <a:endParaRPr lang="tr-TR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Unauthorized E-cigarettes that Appeal to Youth | FDA</a:t>
            </a:r>
            <a:endParaRPr lang="tr-TR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'smart vapes' 'attract' kids with built-in video games (nypost.com)</a:t>
            </a:r>
            <a:endParaRPr lang="tr-TR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Playtime: vaping devices designed as cartoons and toys may appeal to kids | Tobacco Control (bmj.com)</a:t>
            </a:r>
            <a:endParaRPr lang="tr-TR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E-Cigarettes - Worldwide | Statista Market Forecast</a:t>
            </a:r>
            <a:endParaRPr lang="tr-TR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E-cigarette | Characteristics, Safety Issues, &amp; Regulation | Britannica</a:t>
            </a:r>
            <a:endParaRPr lang="tr-TR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Year Was The Electronic Cigarette Invented? | </a:t>
            </a:r>
            <a:r>
              <a:rPr lang="en-US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CitizenSide</a:t>
            </a:r>
            <a:r>
              <a:rPr lang="tr-TR" dirty="0"/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09688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 descr="taslak, metin, çizim, paralel içeren bir resim&#10;&#10;Açıklama otomatik olarak oluşturuldu">
            <a:extLst>
              <a:ext uri="{FF2B5EF4-FFF2-40B4-BE49-F238E27FC236}">
                <a16:creationId xmlns:a16="http://schemas.microsoft.com/office/drawing/2014/main" id="{7DB3E2C1-ACC9-062F-E29C-0FE54DD86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64" y="2067125"/>
            <a:ext cx="7382194" cy="4420607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5F402F9A-37DF-684D-1DA2-96909C165E1A}"/>
              </a:ext>
            </a:extLst>
          </p:cNvPr>
          <p:cNvSpPr/>
          <p:nvPr/>
        </p:nvSpPr>
        <p:spPr>
          <a:xfrm>
            <a:off x="8995720" y="520596"/>
            <a:ext cx="7883610" cy="1929165"/>
          </a:xfrm>
          <a:custGeom>
            <a:avLst/>
            <a:gdLst/>
            <a:ahLst/>
            <a:cxnLst/>
            <a:rect l="l" t="t" r="r" b="b"/>
            <a:pathLst>
              <a:path w="9554210" h="2672080">
                <a:moveTo>
                  <a:pt x="0" y="0"/>
                </a:moveTo>
                <a:lnTo>
                  <a:pt x="0" y="2672044"/>
                </a:lnTo>
                <a:lnTo>
                  <a:pt x="9553939" y="2672044"/>
                </a:lnTo>
              </a:path>
            </a:pathLst>
          </a:custGeom>
          <a:ln w="20941">
            <a:solidFill>
              <a:srgbClr val="1146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B2BB866E-0D6A-4B0E-0346-2BE5AF28CE43}"/>
              </a:ext>
            </a:extLst>
          </p:cNvPr>
          <p:cNvSpPr txBox="1">
            <a:spLocks/>
          </p:cNvSpPr>
          <p:nvPr/>
        </p:nvSpPr>
        <p:spPr>
          <a:xfrm>
            <a:off x="9694397" y="945032"/>
            <a:ext cx="6737248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3200" b="1">
                <a:solidFill>
                  <a:srgbClr val="00B05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tr-TR" sz="4800" kern="0" dirty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tr-TR" sz="4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cigarette</a:t>
            </a:r>
            <a:r>
              <a:rPr lang="tr-TR" sz="48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tr-TR" sz="48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48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endParaRPr lang="tr-TR" sz="4800" kern="0" spc="-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8D1535C-8C41-6123-491B-D0FF7739C5A0}"/>
              </a:ext>
            </a:extLst>
          </p:cNvPr>
          <p:cNvSpPr txBox="1"/>
          <p:nvPr/>
        </p:nvSpPr>
        <p:spPr>
          <a:xfrm>
            <a:off x="9694397" y="2874197"/>
            <a:ext cx="74782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1960</a:t>
            </a:r>
            <a:r>
              <a:rPr lang="tr-TR" sz="2800" dirty="0"/>
              <a:t>,</a:t>
            </a:r>
            <a:r>
              <a:rPr lang="en-US" sz="2800" dirty="0"/>
              <a:t> </a:t>
            </a:r>
            <a:r>
              <a:rPr lang="en-US" sz="2800" b="1" dirty="0"/>
              <a:t>Herbert Gilbert </a:t>
            </a:r>
            <a:r>
              <a:rPr lang="en-US" sz="2800" dirty="0"/>
              <a:t>invented "smokeless non-tobacco cigarette" but it was not commercialized.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1979, </a:t>
            </a:r>
            <a:r>
              <a:rPr lang="en-US" sz="2800" b="1" dirty="0"/>
              <a:t>Phill Ray </a:t>
            </a:r>
            <a:r>
              <a:rPr lang="en-US" sz="2800" dirty="0"/>
              <a:t>and </a:t>
            </a:r>
            <a:r>
              <a:rPr lang="en-US" sz="2800" b="1" dirty="0"/>
              <a:t>Norman Jacobson </a:t>
            </a:r>
            <a:r>
              <a:rPr lang="en-US" sz="2800" dirty="0"/>
              <a:t>developed non-electric "smokeless cigarette", coining "vaping". Their product failed mass production.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4062680-158E-8F02-0584-E728960F5C32}"/>
              </a:ext>
            </a:extLst>
          </p:cNvPr>
          <p:cNvSpPr txBox="1"/>
          <p:nvPr/>
        </p:nvSpPr>
        <p:spPr>
          <a:xfrm>
            <a:off x="9798954" y="6503324"/>
            <a:ext cx="72691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2003</a:t>
            </a:r>
            <a:r>
              <a:rPr lang="tr-TR" sz="2800" dirty="0"/>
              <a:t>, </a:t>
            </a:r>
            <a:r>
              <a:rPr lang="tr-TR" sz="2800" b="1" dirty="0"/>
              <a:t>H</a:t>
            </a:r>
            <a:r>
              <a:rPr lang="en-US" sz="2800" b="1" dirty="0"/>
              <a:t>on </a:t>
            </a:r>
            <a:r>
              <a:rPr lang="en-US" sz="2800" b="1" dirty="0" err="1"/>
              <a:t>Lik</a:t>
            </a:r>
            <a:r>
              <a:rPr lang="en-US" sz="2800" b="1" dirty="0"/>
              <a:t> </a:t>
            </a:r>
            <a:r>
              <a:rPr lang="en-US" sz="2800" dirty="0"/>
              <a:t>invented successful ECIG</a:t>
            </a:r>
            <a:r>
              <a:rPr lang="tr-TR" sz="2800" dirty="0"/>
              <a:t>.</a:t>
            </a:r>
            <a:r>
              <a:rPr lang="en-US" sz="2800" dirty="0"/>
              <a:t> "</a:t>
            </a:r>
            <a:r>
              <a:rPr lang="en-US" sz="2800" dirty="0" err="1"/>
              <a:t>Ruyan</a:t>
            </a:r>
            <a:r>
              <a:rPr lang="tr-TR" sz="2800" dirty="0"/>
              <a:t>"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2004</a:t>
            </a:r>
            <a:r>
              <a:rPr lang="tr-TR" sz="2800" dirty="0"/>
              <a:t>, </a:t>
            </a:r>
            <a:r>
              <a:rPr lang="en-US" sz="2800" dirty="0"/>
              <a:t>ECIG commercialized in China</a:t>
            </a:r>
            <a:r>
              <a:rPr lang="tr-TR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2007</a:t>
            </a:r>
            <a:r>
              <a:rPr lang="tr-TR" sz="2800" dirty="0"/>
              <a:t>, </a:t>
            </a:r>
            <a:r>
              <a:rPr lang="en-US" sz="2800" dirty="0"/>
              <a:t>entered US, kickstarting widespread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Global vaping up since</a:t>
            </a:r>
            <a:r>
              <a:rPr lang="tr-TR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O</a:t>
            </a:r>
            <a:r>
              <a:rPr lang="en-US" sz="2800" dirty="0" err="1"/>
              <a:t>ngoing</a:t>
            </a:r>
            <a:r>
              <a:rPr lang="en-US" sz="2800" dirty="0"/>
              <a:t> safety debates and some ban/restrictions.</a:t>
            </a:r>
            <a:endParaRPr lang="tr-TR" sz="2800" dirty="0"/>
          </a:p>
        </p:txBody>
      </p:sp>
      <p:pic>
        <p:nvPicPr>
          <p:cNvPr id="19" name="Resim 18" descr="ofis malzemesi, dolma kalem, kalıcı, sabit, kırtasiye, ofis aleti içeren bir resim&#10;&#10;Açıklama otomatik olarak oluşturuldu">
            <a:extLst>
              <a:ext uri="{FF2B5EF4-FFF2-40B4-BE49-F238E27FC236}">
                <a16:creationId xmlns:a16="http://schemas.microsoft.com/office/drawing/2014/main" id="{A4CFDDCD-B491-24AA-F6E4-7D2482FAF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56" y="6503324"/>
            <a:ext cx="6746209" cy="37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85D20A3-0851-E946-A447-9FA1A7110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399" y="7696200"/>
            <a:ext cx="4114801" cy="106719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D625CF0-4CCC-897D-495F-8D7C1129D078}"/>
              </a:ext>
            </a:extLst>
          </p:cNvPr>
          <p:cNvSpPr txBox="1"/>
          <p:nvPr/>
        </p:nvSpPr>
        <p:spPr>
          <a:xfrm>
            <a:off x="10718800" y="2286000"/>
            <a:ext cx="728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chemeClr val="bg1"/>
                </a:solidFill>
              </a:rPr>
              <a:t>Thank</a:t>
            </a:r>
            <a:r>
              <a:rPr lang="tr-TR" sz="9600" b="1" dirty="0">
                <a:solidFill>
                  <a:schemeClr val="bg1"/>
                </a:solidFill>
              </a:rPr>
              <a:t> </a:t>
            </a:r>
            <a:r>
              <a:rPr lang="tr-TR" sz="9600" b="1" dirty="0" err="1">
                <a:solidFill>
                  <a:schemeClr val="bg1"/>
                </a:solidFill>
              </a:rPr>
              <a:t>You</a:t>
            </a:r>
            <a:r>
              <a:rPr lang="tr-TR" sz="9600" b="1" dirty="0">
                <a:solidFill>
                  <a:schemeClr val="bg1"/>
                </a:solidFill>
              </a:rPr>
              <a:t> </a:t>
            </a:r>
            <a:r>
              <a:rPr lang="tr-TR" sz="9600" b="1" dirty="0" err="1">
                <a:solidFill>
                  <a:schemeClr val="bg1"/>
                </a:solidFill>
              </a:rPr>
              <a:t>For</a:t>
            </a:r>
            <a:r>
              <a:rPr lang="tr-TR" sz="9600" b="1" dirty="0">
                <a:solidFill>
                  <a:schemeClr val="bg1"/>
                </a:solidFill>
              </a:rPr>
              <a:t> </a:t>
            </a:r>
            <a:r>
              <a:rPr lang="tr-TR" sz="9600" b="1" dirty="0" err="1">
                <a:solidFill>
                  <a:schemeClr val="bg1"/>
                </a:solidFill>
              </a:rPr>
              <a:t>Listening</a:t>
            </a:r>
            <a:r>
              <a:rPr lang="tr-TR" sz="9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08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744993-D79F-EA21-1951-6A8E43B6E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latin typeface="+mn-lt"/>
              </a:rPr>
              <a:t>MARKETING STRATEGIES</a:t>
            </a:r>
            <a:r>
              <a:rPr lang="tr-TR" sz="3200" b="1" dirty="0">
                <a:latin typeface="+mn-lt"/>
              </a:rPr>
              <a:t>’ HISTORY</a:t>
            </a: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0A6E967-5127-121F-1D4E-C2F02BD850A9}"/>
              </a:ext>
            </a:extLst>
          </p:cNvPr>
          <p:cNvSpPr txBox="1"/>
          <p:nvPr/>
        </p:nvSpPr>
        <p:spPr>
          <a:xfrm>
            <a:off x="8359346" y="961082"/>
            <a:ext cx="10046042" cy="93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1780s</a:t>
            </a:r>
            <a:r>
              <a:rPr lang="en-US" sz="2800" dirty="0"/>
              <a:t>: Early newspaper ads by Lorillard brothers remained unchanged for 70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New methods developed with greater youth appeal including: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Vibrant imagery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Memorable messaging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Free gifts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1870s</a:t>
            </a:r>
            <a:r>
              <a:rPr lang="en-US" sz="2800" dirty="0"/>
              <a:t>: Early sponsorship - Tobacco cards featuring athletes to associate smoking with health and strength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1920s</a:t>
            </a:r>
            <a:r>
              <a:rPr lang="en-US" sz="2800" dirty="0"/>
              <a:t>: Targeting women's liberation - Lucky Strike campaign using women's rights message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1950s</a:t>
            </a:r>
            <a:r>
              <a:rPr lang="en-US" sz="2800" dirty="0"/>
              <a:t>: Leveraging television - Making smoking more visible in the home through TV ads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1980s</a:t>
            </a:r>
            <a:r>
              <a:rPr lang="en-US" sz="2800" dirty="0"/>
              <a:t>: Cartoon branding - RJ Reynolds' controversial Joe Camel campaign directly appealing to children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2010s</a:t>
            </a:r>
            <a:r>
              <a:rPr lang="en-US" sz="2800" dirty="0"/>
              <a:t>: Youth-focused slogans - Philip Morris' "Don't be a Maybe, Be Marlboro" campaign for 18-24 year</a:t>
            </a:r>
            <a:r>
              <a:rPr lang="tr-TR" sz="2800" dirty="0"/>
              <a:t>s</a:t>
            </a:r>
            <a:r>
              <a:rPr lang="en-US" sz="2800" dirty="0"/>
              <a:t> old</a:t>
            </a:r>
            <a:r>
              <a:rPr lang="tr-TR" sz="2800" dirty="0"/>
              <a:t>s.</a:t>
            </a:r>
            <a:endParaRPr lang="en-US" sz="2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2020s</a:t>
            </a:r>
            <a:r>
              <a:rPr lang="en-US" sz="2800" dirty="0"/>
              <a:t>: Stealth social media advertising - JTI campaign disguising cigarette brand pages as music/travel sites to evade policies</a:t>
            </a:r>
            <a:endParaRPr lang="tr-TR" dirty="0"/>
          </a:p>
        </p:txBody>
      </p:sp>
      <p:pic>
        <p:nvPicPr>
          <p:cNvPr id="8" name="Resim 7" descr="metin, çizgi film, poster, kurgu edebiyat içeren bir resim&#10;&#10;Açıklama otomatik olarak oluşturuldu">
            <a:extLst>
              <a:ext uri="{FF2B5EF4-FFF2-40B4-BE49-F238E27FC236}">
                <a16:creationId xmlns:a16="http://schemas.microsoft.com/office/drawing/2014/main" id="{780BE67F-5C27-5112-606E-9513686DE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65" y="1696396"/>
            <a:ext cx="6025576" cy="708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417D0E8-729A-831A-9F78-C7DAADA7F900}"/>
              </a:ext>
            </a:extLst>
          </p:cNvPr>
          <p:cNvSpPr txBox="1"/>
          <p:nvPr/>
        </p:nvSpPr>
        <p:spPr>
          <a:xfrm>
            <a:off x="3341674" y="8978517"/>
            <a:ext cx="22180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/>
              <a:t>Joe </a:t>
            </a:r>
            <a:r>
              <a:rPr lang="tr-TR" sz="2000" dirty="0" err="1"/>
              <a:t>Camel</a:t>
            </a:r>
            <a:r>
              <a:rPr lang="tr-TR" sz="2000" dirty="0"/>
              <a:t> </a:t>
            </a:r>
            <a:r>
              <a:rPr lang="tr-TR" sz="2000" dirty="0" err="1"/>
              <a:t>Cartoons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7110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igara, tütün ürünleri, silindir, çakmak içeren bir resim&#10;&#10;Açıklama otomatik olarak oluşturuldu">
            <a:extLst>
              <a:ext uri="{FF2B5EF4-FFF2-40B4-BE49-F238E27FC236}">
                <a16:creationId xmlns:a16="http://schemas.microsoft.com/office/drawing/2014/main" id="{51B0BA1B-63BB-1C34-4E17-DA0DFA917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2" y="539262"/>
            <a:ext cx="12183762" cy="101523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186011-B86F-ED67-0598-0A51D6051B74}"/>
              </a:ext>
            </a:extLst>
          </p:cNvPr>
          <p:cNvSpPr txBox="1">
            <a:spLocks/>
          </p:cNvSpPr>
          <p:nvPr/>
        </p:nvSpPr>
        <p:spPr>
          <a:xfrm>
            <a:off x="11863754" y="1015331"/>
            <a:ext cx="468923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200" b="1">
                <a:solidFill>
                  <a:srgbClr val="00B05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defTabSz="914400"/>
            <a:r>
              <a:rPr lang="tr-TR" sz="3200" dirty="0"/>
              <a:t>MARKETING TACTICS</a:t>
            </a:r>
            <a:endParaRPr lang="en-TR" sz="4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6BF784B-424B-0E06-01BC-F45A52D08E90}"/>
              </a:ext>
            </a:extLst>
          </p:cNvPr>
          <p:cNvSpPr txBox="1"/>
          <p:nvPr/>
        </p:nvSpPr>
        <p:spPr>
          <a:xfrm>
            <a:off x="11033737" y="2288234"/>
            <a:ext cx="7831016" cy="7485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Cartoon-like branding and slogans </a:t>
            </a:r>
            <a:endParaRPr lang="tr-TR" sz="3600" b="1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600" b="1" dirty="0"/>
              <a:t>S</a:t>
            </a:r>
            <a:r>
              <a:rPr lang="en-US" sz="3600" b="1" dirty="0" err="1"/>
              <a:t>weet</a:t>
            </a:r>
            <a:r>
              <a:rPr lang="en-US" sz="3600" b="1" dirty="0"/>
              <a:t> and fruity flavored vape pod products</a:t>
            </a:r>
            <a:r>
              <a:rPr lang="tr-TR" sz="3600" b="1" dirty="0"/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600" b="1" dirty="0"/>
              <a:t>U</a:t>
            </a:r>
            <a:r>
              <a:rPr lang="en-US" sz="3600" b="1" dirty="0"/>
              <a:t>se of </a:t>
            </a:r>
            <a:r>
              <a:rPr lang="tr-TR" sz="3600" b="1" dirty="0"/>
              <a:t>S</a:t>
            </a:r>
            <a:r>
              <a:rPr lang="en-US" sz="3600" b="1" dirty="0" err="1"/>
              <a:t>ocial</a:t>
            </a:r>
            <a:r>
              <a:rPr lang="en-US" sz="3600" b="1" dirty="0"/>
              <a:t> </a:t>
            </a:r>
            <a:r>
              <a:rPr lang="tr-TR" sz="3600" b="1" dirty="0"/>
              <a:t>M</a:t>
            </a:r>
            <a:r>
              <a:rPr lang="en-US" sz="3600" b="1" dirty="0" err="1"/>
              <a:t>edia</a:t>
            </a:r>
            <a:r>
              <a:rPr lang="tr-TR" sz="3600" b="1" dirty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TV</a:t>
            </a:r>
            <a:r>
              <a:rPr lang="en-US" sz="3600" b="1" dirty="0"/>
              <a:t> </a:t>
            </a:r>
            <a:r>
              <a:rPr lang="tr-TR" sz="3600" b="1" dirty="0"/>
              <a:t>I</a:t>
            </a:r>
            <a:r>
              <a:rPr lang="en-US" sz="3600" b="1" dirty="0" err="1"/>
              <a:t>nfluencers</a:t>
            </a:r>
            <a:r>
              <a:rPr lang="tr-TR" sz="3600" b="1" dirty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</a:t>
            </a:r>
            <a:r>
              <a:rPr lang="tr-TR" sz="3600" b="1" dirty="0" err="1"/>
              <a:t>celebrities</a:t>
            </a:r>
            <a:r>
              <a:rPr lang="tr-TR" sz="3600" b="1" dirty="0"/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600" b="1" dirty="0" err="1"/>
              <a:t>Event</a:t>
            </a:r>
            <a:r>
              <a:rPr lang="tr-TR" sz="3600" b="1" dirty="0"/>
              <a:t> </a:t>
            </a:r>
            <a:r>
              <a:rPr lang="tr-TR" sz="3600" b="1" dirty="0" err="1"/>
              <a:t>sponsorships</a:t>
            </a:r>
            <a:r>
              <a:rPr lang="tr-TR" sz="3600" b="1" dirty="0"/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600" b="1" dirty="0" err="1"/>
              <a:t>Use</a:t>
            </a:r>
            <a:r>
              <a:rPr lang="tr-TR" sz="3600" b="1" dirty="0"/>
              <a:t> of </a:t>
            </a:r>
            <a:r>
              <a:rPr lang="tr-TR" sz="3600" b="1" dirty="0" err="1"/>
              <a:t>sexually</a:t>
            </a:r>
            <a:r>
              <a:rPr lang="tr-TR" sz="3600" b="1" dirty="0"/>
              <a:t> </a:t>
            </a:r>
            <a:r>
              <a:rPr lang="tr-TR" sz="3600" b="1" dirty="0" err="1"/>
              <a:t>appealing</a:t>
            </a:r>
            <a:r>
              <a:rPr lang="tr-TR" sz="3600" b="1" dirty="0"/>
              <a:t> </a:t>
            </a:r>
            <a:r>
              <a:rPr lang="tr-TR" sz="3600" b="1" dirty="0" err="1"/>
              <a:t>contents</a:t>
            </a:r>
            <a:r>
              <a:rPr lang="tr-TR" sz="3600" b="1" dirty="0"/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Video games</a:t>
            </a:r>
            <a:r>
              <a:rPr lang="tr-TR" sz="3600" b="1" dirty="0"/>
              <a:t>, </a:t>
            </a:r>
            <a:r>
              <a:rPr lang="en-US" sz="3600" b="1" dirty="0"/>
              <a:t>virtual reality</a:t>
            </a:r>
            <a:r>
              <a:rPr lang="tr-TR" sz="3600" b="1" dirty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Sports.</a:t>
            </a:r>
          </a:p>
        </p:txBody>
      </p:sp>
    </p:spTree>
    <p:extLst>
      <p:ext uri="{BB962C8B-B14F-4D97-AF65-F5344CB8AC3E}">
        <p14:creationId xmlns:p14="http://schemas.microsoft.com/office/powerpoint/2010/main" val="269698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çizim, kırpıntı çizim, taslak, grafik içeren bir resim&#10;&#10;Açıklama otomatik olarak oluşturuldu">
            <a:extLst>
              <a:ext uri="{FF2B5EF4-FFF2-40B4-BE49-F238E27FC236}">
                <a16:creationId xmlns:a16="http://schemas.microsoft.com/office/drawing/2014/main" id="{2B1EE555-ADE7-9390-0B09-5D8C75EAF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12873"/>
          <a:stretch/>
        </p:blipFill>
        <p:spPr>
          <a:xfrm>
            <a:off x="13892524" y="6438425"/>
            <a:ext cx="5033001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 descr="oyuncak, çizgi film, sarı içeren bir resim&#10;&#10;Açıklama otomatik olarak oluşturuldu">
            <a:extLst>
              <a:ext uri="{FF2B5EF4-FFF2-40B4-BE49-F238E27FC236}">
                <a16:creationId xmlns:a16="http://schemas.microsoft.com/office/drawing/2014/main" id="{A76CC647-9C4F-544B-CD1C-BC8129C07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66" y="3530484"/>
            <a:ext cx="3776472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7BE1581-4F57-5643-EF0B-1B2F02794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854075"/>
            <a:ext cx="17088486" cy="984885"/>
          </a:xfrm>
        </p:spPr>
        <p:txBody>
          <a:bodyPr/>
          <a:lstStyle/>
          <a:p>
            <a:r>
              <a:rPr lang="en-US" sz="3200" b="1" dirty="0"/>
              <a:t>Cartoon-like Branding And Slogans </a:t>
            </a:r>
            <a:br>
              <a:rPr lang="tr-TR" sz="3200" b="1" dirty="0"/>
            </a:br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4754BE7-FE2D-8B1D-E88A-6754797DA45B}"/>
              </a:ext>
            </a:extLst>
          </p:cNvPr>
          <p:cNvSpPr txBox="1"/>
          <p:nvPr/>
        </p:nvSpPr>
        <p:spPr>
          <a:xfrm>
            <a:off x="9480538" y="1661091"/>
            <a:ext cx="1004667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 the US, the 1998 Master Settlement Agreement restricted major tobacco brands from using cartoons in marketing.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WHO Framework Convention on Tobacco Control also recommends not depicting tobacco in youth entertainment like cartoons.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200" dirty="0"/>
              <a:t>T</a:t>
            </a:r>
            <a:r>
              <a:rPr lang="en-US" sz="3200" dirty="0"/>
              <a:t>here are currently no such bans or restrictions on the use of cartoons in marketing of e-cigarettes and vaping products.</a:t>
            </a:r>
            <a:endParaRPr lang="tr-TR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800" dirty="0"/>
          </a:p>
        </p:txBody>
      </p:sp>
      <p:pic>
        <p:nvPicPr>
          <p:cNvPr id="14" name="Resim 13" descr="yazı aleti, çizim, işaretleme kalemi, dolma kalem içeren bir resim&#10;&#10;Açıklama otomatik olarak oluşturuldu">
            <a:extLst>
              <a:ext uri="{FF2B5EF4-FFF2-40B4-BE49-F238E27FC236}">
                <a16:creationId xmlns:a16="http://schemas.microsoft.com/office/drawing/2014/main" id="{2CA4DC19-172E-9251-7514-2CD949D4A0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r="12177"/>
          <a:stretch/>
        </p:blipFill>
        <p:spPr>
          <a:xfrm>
            <a:off x="6542556" y="7609712"/>
            <a:ext cx="5514674" cy="2790610"/>
          </a:xfrm>
          <a:prstGeom prst="rect">
            <a:avLst/>
          </a:prstGeom>
        </p:spPr>
      </p:pic>
      <p:pic>
        <p:nvPicPr>
          <p:cNvPr id="21" name="Resim 20" descr="metin, çizgi film, grafik tasarım, uçucu; el ilanı içeren bir resim&#10;&#10;Açıklama otomatik olarak oluşturuldu">
            <a:extLst>
              <a:ext uri="{FF2B5EF4-FFF2-40B4-BE49-F238E27FC236}">
                <a16:creationId xmlns:a16="http://schemas.microsoft.com/office/drawing/2014/main" id="{EA99988B-8AA6-223F-D64C-0483370E0C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7" r="14103"/>
          <a:stretch/>
        </p:blipFill>
        <p:spPr>
          <a:xfrm>
            <a:off x="818640" y="1838960"/>
            <a:ext cx="4816041" cy="2622610"/>
          </a:xfrm>
          <a:prstGeom prst="rect">
            <a:avLst/>
          </a:prstGeom>
        </p:spPr>
      </p:pic>
      <p:pic>
        <p:nvPicPr>
          <p:cNvPr id="23" name="Resim 22" descr="yazı aleti, çizgi film, dolma kalem, çizim içeren bir resim&#10;&#10;Açıklama otomatik olarak oluşturuldu">
            <a:extLst>
              <a:ext uri="{FF2B5EF4-FFF2-40B4-BE49-F238E27FC236}">
                <a16:creationId xmlns:a16="http://schemas.microsoft.com/office/drawing/2014/main" id="{7F3959B6-C62B-B8E5-6068-4FACAEF6C2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89" r="4404" b="-89"/>
          <a:stretch/>
        </p:blipFill>
        <p:spPr>
          <a:xfrm>
            <a:off x="658803" y="4953559"/>
            <a:ext cx="5475295" cy="2478365"/>
          </a:xfrm>
          <a:prstGeom prst="rect">
            <a:avLst/>
          </a:prstGeom>
        </p:spPr>
      </p:pic>
      <p:pic>
        <p:nvPicPr>
          <p:cNvPr id="25" name="Resim 24" descr="metin, çizgi film, grafik tasarım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E54B9339-2E7C-A622-BEA4-27EF845DE9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r="3466"/>
          <a:stretch/>
        </p:blipFill>
        <p:spPr>
          <a:xfrm>
            <a:off x="632833" y="7603880"/>
            <a:ext cx="5502662" cy="28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3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05068-52CB-0DF2-4357-5D24B2AD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854075"/>
            <a:ext cx="17088486" cy="984885"/>
          </a:xfrm>
        </p:spPr>
        <p:txBody>
          <a:bodyPr/>
          <a:lstStyle/>
          <a:p>
            <a:r>
              <a:rPr lang="en-US" dirty="0"/>
              <a:t>Sweet And Fruity Flavored Vape Pod Products</a:t>
            </a:r>
            <a:br>
              <a:rPr lang="en-US" dirty="0"/>
            </a:b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7A6B22E-B891-3EA1-8F6D-1E372BE30E5E}"/>
              </a:ext>
            </a:extLst>
          </p:cNvPr>
          <p:cNvSpPr txBox="1"/>
          <p:nvPr/>
        </p:nvSpPr>
        <p:spPr>
          <a:xfrm>
            <a:off x="11044489" y="2272133"/>
            <a:ext cx="77561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T</a:t>
            </a:r>
            <a:r>
              <a:rPr lang="en-US" sz="2400" dirty="0"/>
              <a:t>he extensive flavor variety of e-cigarettes is a major distinguishing trait that studies suggest appeals strongly to youth and influences the selection of first tobacco products, warranting further policy examination.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a large study of Texas youth and adults, 99% of youth, 71% of young adult, and 44% of older adult current ECIG users reported that their first ECIG was flavored, but not tobacco flavored</a:t>
            </a:r>
            <a:r>
              <a:rPr lang="tr-TR" sz="2400" dirty="0"/>
              <a:t>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Compared to non-flavored tobacco products, flavored tobacco products are viewed more favorably</a:t>
            </a:r>
            <a:r>
              <a:rPr lang="tr-TR" sz="2400" dirty="0"/>
              <a:t>.</a:t>
            </a:r>
          </a:p>
        </p:txBody>
      </p:sp>
      <p:pic>
        <p:nvPicPr>
          <p:cNvPr id="5" name="Resim 4" descr="metin, alkolsüz içki, teneke, şişe içeren bir resim&#10;&#10;Açıklama otomatik olarak oluşturuldu">
            <a:extLst>
              <a:ext uri="{FF2B5EF4-FFF2-40B4-BE49-F238E27FC236}">
                <a16:creationId xmlns:a16="http://schemas.microsoft.com/office/drawing/2014/main" id="{7B5A594F-E179-3F08-6ECC-EA7C275B4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187" y="7229621"/>
            <a:ext cx="1633544" cy="3123359"/>
          </a:xfrm>
          <a:prstGeom prst="rect">
            <a:avLst/>
          </a:prstGeom>
        </p:spPr>
      </p:pic>
      <p:pic>
        <p:nvPicPr>
          <p:cNvPr id="7" name="Resim 6" descr="kişi, şahıs, şişe, içecek, alkolsüz içki içeren bir resim&#10;&#10;Açıklama otomatik olarak oluşturuldu">
            <a:extLst>
              <a:ext uri="{FF2B5EF4-FFF2-40B4-BE49-F238E27FC236}">
                <a16:creationId xmlns:a16="http://schemas.microsoft.com/office/drawing/2014/main" id="{99ED7068-2BC4-7D5C-3D6E-3512E583D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2272133"/>
            <a:ext cx="9722880" cy="773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776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FC658E-6B1B-B717-2A9E-B8E77AA50C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200" b="1" dirty="0"/>
              <a:t>U</a:t>
            </a:r>
            <a:r>
              <a:rPr lang="en-US" sz="3200" b="1" dirty="0"/>
              <a:t>se Of </a:t>
            </a:r>
            <a:r>
              <a:rPr lang="tr-TR" sz="3200" b="1" dirty="0"/>
              <a:t>S</a:t>
            </a:r>
            <a:r>
              <a:rPr lang="en-US" sz="3200" b="1" dirty="0" err="1"/>
              <a:t>ocial</a:t>
            </a:r>
            <a:r>
              <a:rPr lang="en-US" sz="3200" b="1" dirty="0"/>
              <a:t> </a:t>
            </a:r>
            <a:r>
              <a:rPr lang="tr-TR" sz="3200" b="1" dirty="0"/>
              <a:t>M</a:t>
            </a:r>
            <a:r>
              <a:rPr lang="en-US" sz="3200" b="1" dirty="0" err="1"/>
              <a:t>edia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sz="3200" b="1" dirty="0"/>
              <a:t>TV</a:t>
            </a:r>
            <a:r>
              <a:rPr lang="en-US" sz="3200" b="1" dirty="0"/>
              <a:t> Influencers</a:t>
            </a:r>
            <a:r>
              <a:rPr lang="tr-TR" sz="3200" b="1" dirty="0"/>
              <a:t> </a:t>
            </a:r>
            <a:r>
              <a:rPr lang="tr-TR" sz="3200" b="1" dirty="0" err="1"/>
              <a:t>And</a:t>
            </a:r>
            <a:r>
              <a:rPr lang="tr-TR" sz="3200" b="1" dirty="0"/>
              <a:t> </a:t>
            </a:r>
            <a:r>
              <a:rPr lang="tr-TR" sz="3200" b="1" dirty="0" err="1"/>
              <a:t>Celebrities</a:t>
            </a:r>
            <a:endParaRPr lang="tr-TR" dirty="0"/>
          </a:p>
        </p:txBody>
      </p:sp>
      <p:pic>
        <p:nvPicPr>
          <p:cNvPr id="3" name="Resim 2" descr="ekran görüntüsü, metin, diyagram, daire içeren bir resim&#10;&#10;Açıklama otomatik olarak oluşturuldu">
            <a:extLst>
              <a:ext uri="{FF2B5EF4-FFF2-40B4-BE49-F238E27FC236}">
                <a16:creationId xmlns:a16="http://schemas.microsoft.com/office/drawing/2014/main" id="{5F03E9A3-7867-E7CB-8338-2EC89ECF2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945957"/>
            <a:ext cx="9795119" cy="665878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BC3301F-EE6C-DF3C-025A-BC06CD5D94C5}"/>
              </a:ext>
            </a:extLst>
          </p:cNvPr>
          <p:cNvSpPr txBox="1"/>
          <p:nvPr/>
        </p:nvSpPr>
        <p:spPr>
          <a:xfrm>
            <a:off x="755650" y="9006532"/>
            <a:ext cx="10046676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*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Proportion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of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influencers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who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posted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about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e-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cigarettes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compared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with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influencers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who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posted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about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e-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cigarettes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other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topics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on Instagram 2020.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5ACB6CA-A028-D85A-49B9-1A5FC53C0E56}"/>
              </a:ext>
            </a:extLst>
          </p:cNvPr>
          <p:cNvSpPr txBox="1"/>
          <p:nvPr/>
        </p:nvSpPr>
        <p:spPr>
          <a:xfrm>
            <a:off x="10802326" y="1589096"/>
            <a:ext cx="8112857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E</a:t>
            </a:r>
            <a:r>
              <a:rPr lang="en-US" sz="3200" dirty="0"/>
              <a:t>-cigarette promotion through various channels like TV and social media influencers has led to more positive perceptions of vaping and greater intentions to use among youth.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content analysis of e-cigarette discussions on Twitter found it was a major source of ads and promotion.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Over 26% of tweets contained marketing, advertising or promotional content - making this the largest category of tweets analyzed.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Twitter has therefore been identified as a key platform where e-cigarette companies actively advertise and promote their products, which can influence youth uptake and perceptions of vaping.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76919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83AA7A-4057-A33C-68D5-ECA7B5994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200" b="1" dirty="0"/>
              <a:t>U</a:t>
            </a:r>
            <a:r>
              <a:rPr lang="en-US" sz="3200" b="1" dirty="0"/>
              <a:t>se Of </a:t>
            </a:r>
            <a:r>
              <a:rPr lang="tr-TR" sz="3200" b="1" dirty="0"/>
              <a:t>S</a:t>
            </a:r>
            <a:r>
              <a:rPr lang="en-US" sz="3200" b="1" dirty="0" err="1"/>
              <a:t>ocial</a:t>
            </a:r>
            <a:r>
              <a:rPr lang="en-US" sz="3200" b="1" dirty="0"/>
              <a:t> </a:t>
            </a:r>
            <a:r>
              <a:rPr lang="tr-TR" sz="3200" b="1" dirty="0"/>
              <a:t>M</a:t>
            </a:r>
            <a:r>
              <a:rPr lang="en-US" sz="3200" b="1" dirty="0" err="1"/>
              <a:t>edia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sz="3200" b="1" dirty="0"/>
              <a:t>TV</a:t>
            </a:r>
            <a:r>
              <a:rPr lang="en-US" sz="3200" b="1" dirty="0"/>
              <a:t> Influencers</a:t>
            </a:r>
            <a:r>
              <a:rPr lang="tr-TR" sz="3200" b="1" dirty="0"/>
              <a:t> </a:t>
            </a:r>
            <a:r>
              <a:rPr lang="tr-TR" sz="3200" b="1" dirty="0" err="1"/>
              <a:t>And</a:t>
            </a:r>
            <a:r>
              <a:rPr lang="tr-TR" sz="3200" b="1" dirty="0"/>
              <a:t> </a:t>
            </a:r>
            <a:r>
              <a:rPr lang="tr-TR" sz="3200" b="1" dirty="0" err="1"/>
              <a:t>Celebrities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B1F3D65-B73C-39DE-8809-BDC3EEC3C735}"/>
              </a:ext>
            </a:extLst>
          </p:cNvPr>
          <p:cNvSpPr txBox="1"/>
          <p:nvPr/>
        </p:nvSpPr>
        <p:spPr>
          <a:xfrm>
            <a:off x="7512908" y="1840128"/>
            <a:ext cx="10879783" cy="818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Katherine Heigl </a:t>
            </a:r>
            <a:r>
              <a:rPr lang="en-US" sz="2800" dirty="0"/>
              <a:t>was the first celebrity to openly use an e-cigarette on TV when she appeared on Live with David Letterman. She claimed it helped her quit smoking and wasn't harmful, encouraging Letterman to try it.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the UK, characters on popular </a:t>
            </a:r>
            <a:r>
              <a:rPr lang="en-US" sz="2800" b="1" dirty="0"/>
              <a:t>TV shows </a:t>
            </a:r>
            <a:r>
              <a:rPr lang="en-US" sz="2800" dirty="0"/>
              <a:t>like EastEnders and Lewis have used e-cigarettes, promoting the products through mainstream programming.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Hollywood celebrities</a:t>
            </a:r>
            <a:r>
              <a:rPr lang="en-US" sz="2800" dirty="0"/>
              <a:t> in the US have also promoted e-cigarette use on talk shows, discussing how they help with smoking cessation.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Johnny Depp</a:t>
            </a:r>
            <a:r>
              <a:rPr lang="en-US" sz="2800" dirty="0"/>
              <a:t>'s character used an e-cigarette in the film The Tourist, further normalizing them.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Other celebrities like </a:t>
            </a:r>
            <a:r>
              <a:rPr lang="en-US" sz="2800" b="1" dirty="0"/>
              <a:t>Leonardo DiCaprio</a:t>
            </a:r>
            <a:r>
              <a:rPr lang="en-US" sz="2800" dirty="0"/>
              <a:t>, </a:t>
            </a:r>
            <a:r>
              <a:rPr lang="en-US" sz="2800" b="1" dirty="0"/>
              <a:t>Dennis Quaid</a:t>
            </a:r>
            <a:r>
              <a:rPr lang="en-US" sz="2800" dirty="0"/>
              <a:t>, and </a:t>
            </a:r>
            <a:r>
              <a:rPr lang="en-US" sz="2800" b="1" dirty="0"/>
              <a:t>Kevin Connolly</a:t>
            </a:r>
            <a:r>
              <a:rPr lang="en-US" sz="2800" dirty="0"/>
              <a:t> have been photographed with e-cigarettes. Company websites even display images of famous people using their brands.</a:t>
            </a:r>
            <a:endParaRPr lang="tr-TR" sz="2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Netflix</a:t>
            </a:r>
            <a:r>
              <a:rPr lang="en-US" sz="2800" dirty="0"/>
              <a:t>'s popular Formula 1 series "Drive to Survive" gives tobacco brands new publicity by heavily featuring teams sponsored by PMI and BAT.</a:t>
            </a:r>
            <a:endParaRPr lang="tr-TR" sz="28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04C2FF0-F085-D33B-3DCC-1F7676D39200}"/>
              </a:ext>
            </a:extLst>
          </p:cNvPr>
          <p:cNvSpPr txBox="1"/>
          <p:nvPr/>
        </p:nvSpPr>
        <p:spPr>
          <a:xfrm>
            <a:off x="1390135" y="5283972"/>
            <a:ext cx="5480221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Katherine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Heigl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on Live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With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David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Letterman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Show</a:t>
            </a:r>
            <a:endParaRPr lang="tr-T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 descr="kişi, şahıs, insan yüzü, metin, televizyon sunucusu içeren bir resim&#10;&#10;Açıklama otomatik olarak oluşturuldu">
            <a:extLst>
              <a:ext uri="{FF2B5EF4-FFF2-40B4-BE49-F238E27FC236}">
                <a16:creationId xmlns:a16="http://schemas.microsoft.com/office/drawing/2014/main" id="{63823B70-5A64-4540-EC77-86A3484E2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79" y="1840128"/>
            <a:ext cx="5733534" cy="343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 descr="kişi, şahıs, insan yüzü, iç meka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FFC3C9E-BFB8-BBB6-47AE-8ADEAB5259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8" t="14104" r="3441" b="14158"/>
          <a:stretch/>
        </p:blipFill>
        <p:spPr>
          <a:xfrm>
            <a:off x="1250615" y="5633785"/>
            <a:ext cx="5746398" cy="358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2E505919-4B40-B4BA-2722-08788207B705}"/>
              </a:ext>
            </a:extLst>
          </p:cNvPr>
          <p:cNvSpPr txBox="1"/>
          <p:nvPr/>
        </p:nvSpPr>
        <p:spPr>
          <a:xfrm>
            <a:off x="1390135" y="9222637"/>
            <a:ext cx="548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Johny</a:t>
            </a:r>
            <a:r>
              <a:rPr lang="tr-TR" dirty="0"/>
              <a:t> </a:t>
            </a:r>
            <a:r>
              <a:rPr lang="tr-TR" dirty="0" err="1"/>
              <a:t>Depp</a:t>
            </a:r>
            <a:r>
              <a:rPr lang="tr-TR" dirty="0"/>
              <a:t> </a:t>
            </a:r>
            <a:r>
              <a:rPr lang="tr-TR" dirty="0" err="1"/>
              <a:t>Smoking</a:t>
            </a:r>
            <a:r>
              <a:rPr lang="tr-TR" dirty="0"/>
              <a:t> e-</a:t>
            </a:r>
            <a:r>
              <a:rPr lang="tr-TR" dirty="0" err="1"/>
              <a:t>sigarette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Tourist</a:t>
            </a:r>
            <a:r>
              <a:rPr lang="tr-TR" dirty="0"/>
              <a:t> </a:t>
            </a:r>
            <a:r>
              <a:rPr lang="tr-TR" dirty="0" err="1"/>
              <a:t>movie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928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2DA563-1E41-5E55-8AC0-5DF102FE7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Other</a:t>
            </a:r>
            <a:r>
              <a:rPr lang="tr-TR" dirty="0"/>
              <a:t> Entertainment </a:t>
            </a:r>
            <a:r>
              <a:rPr lang="tr-TR" dirty="0" err="1"/>
              <a:t>Celebrities</a:t>
            </a:r>
            <a:r>
              <a:rPr lang="tr-TR" dirty="0"/>
              <a:t>’ </a:t>
            </a:r>
            <a:r>
              <a:rPr lang="tr-TR" dirty="0" err="1"/>
              <a:t>Brands</a:t>
            </a:r>
            <a:r>
              <a:rPr lang="tr-TR" dirty="0"/>
              <a:t>:</a:t>
            </a:r>
          </a:p>
        </p:txBody>
      </p:sp>
      <p:pic>
        <p:nvPicPr>
          <p:cNvPr id="4" name="Resim 3" descr="metin, kişi, şahıs, adam, insan, şişe içeren bir resim&#10;&#10;Açıklama otomatik olarak oluşturuldu">
            <a:extLst>
              <a:ext uri="{FF2B5EF4-FFF2-40B4-BE49-F238E27FC236}">
                <a16:creationId xmlns:a16="http://schemas.microsoft.com/office/drawing/2014/main" id="{B37F794B-6F6F-64DF-F090-9DE33984A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4" y="1454051"/>
            <a:ext cx="6584262" cy="406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 descr="metin, insan yüzü, kişi, şahıs, giyim içeren bir resim&#10;&#10;Açıklama otomatik olarak oluşturuldu">
            <a:extLst>
              <a:ext uri="{FF2B5EF4-FFF2-40B4-BE49-F238E27FC236}">
                <a16:creationId xmlns:a16="http://schemas.microsoft.com/office/drawing/2014/main" id="{75DD27F4-DE38-5612-DAA2-84D3F2515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4" y="6116390"/>
            <a:ext cx="6535826" cy="395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Metin kutusu 26">
            <a:extLst>
              <a:ext uri="{FF2B5EF4-FFF2-40B4-BE49-F238E27FC236}">
                <a16:creationId xmlns:a16="http://schemas.microsoft.com/office/drawing/2014/main" id="{F7755B7E-C841-C9C8-ECB6-4E70522637E9}"/>
              </a:ext>
            </a:extLst>
          </p:cNvPr>
          <p:cNvSpPr txBox="1"/>
          <p:nvPr/>
        </p:nvSpPr>
        <p:spPr>
          <a:xfrm>
            <a:off x="1789088" y="10069044"/>
            <a:ext cx="313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Hulk</a:t>
            </a:r>
            <a:r>
              <a:rPr lang="tr-TR" b="1" dirty="0"/>
              <a:t> </a:t>
            </a:r>
            <a:r>
              <a:rPr lang="tr-TR" b="1" dirty="0" err="1"/>
              <a:t>Hogan</a:t>
            </a:r>
            <a:r>
              <a:rPr lang="tr-TR" b="1" dirty="0"/>
              <a:t> - </a:t>
            </a:r>
            <a:r>
              <a:rPr lang="tr-TR" b="1" dirty="0" err="1"/>
              <a:t>Immortal</a:t>
            </a:r>
            <a:r>
              <a:rPr lang="tr-TR" b="1" dirty="0"/>
              <a:t> </a:t>
            </a:r>
            <a:r>
              <a:rPr lang="tr-TR" b="1" dirty="0" err="1"/>
              <a:t>Vapes</a:t>
            </a:r>
            <a:endParaRPr lang="tr-TR" b="1" dirty="0"/>
          </a:p>
          <a:p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FFB1CFA-9E57-FF9D-71CB-44505E896C97}"/>
              </a:ext>
            </a:extLst>
          </p:cNvPr>
          <p:cNvSpPr txBox="1"/>
          <p:nvPr/>
        </p:nvSpPr>
        <p:spPr>
          <a:xfrm>
            <a:off x="2491421" y="5542074"/>
            <a:ext cx="302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0" dirty="0">
                <a:effectLst/>
                <a:latin typeface="-apple-system"/>
              </a:rPr>
              <a:t>Mike </a:t>
            </a:r>
            <a:r>
              <a:rPr lang="tr-TR" b="1" i="0" dirty="0" err="1">
                <a:effectLst/>
                <a:latin typeface="-apple-system"/>
              </a:rPr>
              <a:t>Tyson</a:t>
            </a:r>
            <a:r>
              <a:rPr lang="tr-TR" b="1" i="0" dirty="0">
                <a:effectLst/>
                <a:latin typeface="-apple-system"/>
              </a:rPr>
              <a:t> - </a:t>
            </a:r>
            <a:r>
              <a:rPr lang="tr-TR" b="1" i="0" dirty="0" err="1">
                <a:effectLst/>
                <a:latin typeface="-apple-system"/>
              </a:rPr>
              <a:t>Iron</a:t>
            </a:r>
            <a:r>
              <a:rPr lang="tr-TR" b="1" i="0" dirty="0">
                <a:effectLst/>
                <a:latin typeface="-apple-system"/>
              </a:rPr>
              <a:t> Mike </a:t>
            </a:r>
            <a:r>
              <a:rPr lang="tr-TR" b="1" i="0" dirty="0" err="1">
                <a:effectLst/>
                <a:latin typeface="-apple-system"/>
              </a:rPr>
              <a:t>Vapes</a:t>
            </a:r>
            <a:endParaRPr lang="tr-TR" b="1" i="0" dirty="0">
              <a:effectLst/>
              <a:latin typeface="-apple-system"/>
            </a:endParaRPr>
          </a:p>
          <a:p>
            <a:endParaRPr lang="tr-TR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E0ED192F-F716-2A12-D5FF-48A07C4600A1}"/>
              </a:ext>
            </a:extLst>
          </p:cNvPr>
          <p:cNvSpPr txBox="1"/>
          <p:nvPr/>
        </p:nvSpPr>
        <p:spPr>
          <a:xfrm>
            <a:off x="7483782" y="1937329"/>
            <a:ext cx="1171066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Mike Tyson</a:t>
            </a:r>
            <a:r>
              <a:rPr lang="en-US" sz="2800" dirty="0"/>
              <a:t>'s brand is called Iron Mike Vapes. It features imagery of Tyson like his tattoos and bitten ear. They recently rebranded as Tyson 2.0 with improved devices.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Floyd Mayweather</a:t>
            </a:r>
            <a:r>
              <a:rPr lang="en-US" sz="2800" dirty="0"/>
              <a:t>'s brand is TMT Vapes, standing for The Money Team. They focus on disposable e-cigarettes for convenience.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Hulk Hogan</a:t>
            </a:r>
            <a:r>
              <a:rPr lang="en-US" sz="2800" dirty="0"/>
              <a:t>'s brand is called Immortal Vapes, tying into his wrestling persona. They sell disposables with his iconic looks and catchphrases.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Snoop Dogg launched Death Row Vapes, named after his record label. His devices come in 5000 and 7000 puff editions.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Berner</a:t>
            </a:r>
            <a:r>
              <a:rPr lang="en-US" sz="2800" dirty="0"/>
              <a:t>, founder of the Cookies cannabis brand, launched Cookies e-liquids and uses advanced mixing techniques.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Musician Afroman</a:t>
            </a:r>
            <a:r>
              <a:rPr lang="en-US" sz="2800" dirty="0"/>
              <a:t> has his Afro Vapes brand selling CBD and nicotine vapes aimed at a wide age range.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85635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42BDCEC8-CABA-458C-9EB9-0507486CF2A2}" vid="{38AF29EA-7B63-4892-94EA-470DEDFD5B3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9C3B11F370456C44825639A5D848A4DB" ma:contentTypeVersion="18" ma:contentTypeDescription="Yeni belge oluşturun." ma:contentTypeScope="" ma:versionID="a1090ed2b0f83f146db6be6eef633f86">
  <xsd:schema xmlns:xsd="http://www.w3.org/2001/XMLSchema" xmlns:xs="http://www.w3.org/2001/XMLSchema" xmlns:p="http://schemas.microsoft.com/office/2006/metadata/properties" xmlns:ns2="250d6a9e-57bd-44e4-8c00-400935cc59ec" xmlns:ns3="1c9f5601-45c6-4d2d-9131-e7454b35fb06" targetNamespace="http://schemas.microsoft.com/office/2006/metadata/properties" ma:root="true" ma:fieldsID="ba63d31b1e4adb915987fd2227099103" ns2:_="" ns3:_="">
    <xsd:import namespace="250d6a9e-57bd-44e4-8c00-400935cc59ec"/>
    <xsd:import namespace="1c9f5601-45c6-4d2d-9131-e7454b35fb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d6a9e-57bd-44e4-8c00-400935cc59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Resim Etiketleri" ma:readOnly="false" ma:fieldId="{5cf76f15-5ced-4ddc-b409-7134ff3c332f}" ma:taxonomyMulti="true" ma:sspId="41e77dab-49e0-4410-9020-d8bcd1c42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f5601-45c6-4d2d-9131-e7454b35fb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555b55-b3c3-4a6c-8abf-4e1517f7f927}" ma:internalName="TaxCatchAll" ma:showField="CatchAllData" ma:web="1c9f5601-45c6-4d2d-9131-e7454b35fb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9f5601-45c6-4d2d-9131-e7454b35fb06" xsi:nil="true"/>
    <lcf76f155ced4ddcb4097134ff3c332f xmlns="250d6a9e-57bd-44e4-8c00-400935cc59e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E9620A-1278-46EC-9D0D-47F4FDE12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0d6a9e-57bd-44e4-8c00-400935cc59ec"/>
    <ds:schemaRef ds:uri="1c9f5601-45c6-4d2d-9131-e7454b35fb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F7931E-6A31-45A7-99BE-CFDA35A454B1}">
  <ds:schemaRefs>
    <ds:schemaRef ds:uri="http://schemas.microsoft.com/office/2006/metadata/properties"/>
    <ds:schemaRef ds:uri="http://schemas.microsoft.com/office/infopath/2007/PartnerControls"/>
    <ds:schemaRef ds:uri="1c9f5601-45c6-4d2d-9131-e7454b35fb06"/>
    <ds:schemaRef ds:uri="250d6a9e-57bd-44e4-8c00-400935cc59ec"/>
  </ds:schemaRefs>
</ds:datastoreItem>
</file>

<file path=customXml/itemProps3.xml><?xml version="1.0" encoding="utf-8"?>
<ds:datastoreItem xmlns:ds="http://schemas.openxmlformats.org/officeDocument/2006/customXml" ds:itemID="{E14BD022-96D3-4C69-8460-1C29D5C08F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106354</TotalTime>
  <Words>2546</Words>
  <Application>Microsoft Office PowerPoint</Application>
  <PresentationFormat>Özel</PresentationFormat>
  <Paragraphs>162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Tema2</vt:lpstr>
      <vt:lpstr>Custom Design</vt:lpstr>
      <vt:lpstr>PowerPoint Sunusu</vt:lpstr>
      <vt:lpstr>PowerPoint Sunusu</vt:lpstr>
      <vt:lpstr>MARKETING STRATEGIES’ HISTORY</vt:lpstr>
      <vt:lpstr>PowerPoint Sunusu</vt:lpstr>
      <vt:lpstr>Cartoon-like Branding And Slogans  </vt:lpstr>
      <vt:lpstr>Sweet And Fruity Flavored Vape Pod Products </vt:lpstr>
      <vt:lpstr>Use Of Social Media And TV Influencers And Celebrities</vt:lpstr>
      <vt:lpstr>Use Of Social Media And TV Influencers And Celebrities</vt:lpstr>
      <vt:lpstr>Other Entertainment Celebrities’ Brands:</vt:lpstr>
      <vt:lpstr>PowerPoint Sunusu</vt:lpstr>
      <vt:lpstr>Gaming, virtual life, Sports, Music and Fashion</vt:lpstr>
      <vt:lpstr>EVENT SPONSORSHİPS </vt:lpstr>
      <vt:lpstr>SEXUALLY APPEALİNG CONTENT</vt:lpstr>
      <vt:lpstr>PowerPoint Sunusu</vt:lpstr>
      <vt:lpstr>INDUSTRY SPENDİNG</vt:lpstr>
      <vt:lpstr>INDUSTRY REVENUES</vt:lpstr>
      <vt:lpstr>CONSUMER PERCEPTIONS</vt:lpstr>
      <vt:lpstr>References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Caner Yıldırım</dc:creator>
  <cp:lastModifiedBy>Khadija Ramil</cp:lastModifiedBy>
  <cp:revision>645</cp:revision>
  <dcterms:created xsi:type="dcterms:W3CDTF">2022-02-01T12:43:06Z</dcterms:created>
  <dcterms:modified xsi:type="dcterms:W3CDTF">2024-09-16T08:29:19Z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uid="id_classification_official" value="" &gt;&lt;/element&gt;&lt;/sisl&gt;</vt:lpwstr>
  </property>
  <property fmtid="{D5CDD505-2E9C-101B-9397-08002B2CF9AE}" pid="4" name="bjLabelRefreshRequired">
    <vt:lpwstr>FileClassifier</vt:lpwstr>
  </property>
  <property fmtid="{D5CDD505-2E9C-101B-9397-08002B2CF9AE}" pid="5" name="ContentTypeId">
    <vt:lpwstr>0x0101009C3B11F370456C44825639A5D848A4DB</vt:lpwstr>
  </property>
</Properties>
</file>