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0" r:id="rId6"/>
    <p:sldId id="261" r:id="rId7"/>
    <p:sldId id="259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345"/>
    <a:srgbClr val="7889A8"/>
    <a:srgbClr val="EE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001B6-5B2D-42AF-8C6C-C464876A5D5B}" v="19" dt="2024-08-13T13:02:14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20" autoAdjust="0"/>
  </p:normalViewPr>
  <p:slideViewPr>
    <p:cSldViewPr snapToGrid="0">
      <p:cViewPr varScale="1">
        <p:scale>
          <a:sx n="98" d="100"/>
          <a:sy n="98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B55B-B828-4787-A2AF-3943A6671813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4EF0B-B336-47E2-893C-C477E507D59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90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Top-down en </a:t>
            </a:r>
            <a:r>
              <a:rPr lang="nl-NL" dirty="0" err="1"/>
              <a:t>bottom</a:t>
            </a:r>
            <a:r>
              <a:rPr lang="nl-NL" dirty="0"/>
              <a:t> up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6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 vroeg om te zeggen dat </a:t>
            </a:r>
            <a:r>
              <a:rPr lang="nl-NL" dirty="0" err="1"/>
              <a:t>flavor</a:t>
            </a:r>
            <a:r>
              <a:rPr lang="nl-NL" dirty="0"/>
              <a:t> ban niet werkt, nog niet lang genoeg bezig. Maar zien nu niet het effect wat we willen zien.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84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Disposable meest gebruikt, veel verschillende kleuren en designs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0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Long term nog onbekend, wel effecten van carrier </a:t>
            </a:r>
            <a:r>
              <a:rPr lang="nl-NL" dirty="0" err="1"/>
              <a:t>substances</a:t>
            </a:r>
            <a:r>
              <a:rPr lang="nl-NL" dirty="0"/>
              <a:t> en nicotine bekend. Brain development tot 25, dus vooral probleem bij jongeren waar hersenen nog moeten ontwikkelen.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25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Naast health </a:t>
            </a:r>
            <a:r>
              <a:rPr lang="nl-NL" dirty="0" err="1"/>
              <a:t>effects</a:t>
            </a:r>
            <a:r>
              <a:rPr lang="nl-NL" dirty="0"/>
              <a:t> van </a:t>
            </a:r>
            <a:r>
              <a:rPr lang="nl-NL" dirty="0" err="1"/>
              <a:t>vape</a:t>
            </a:r>
            <a:r>
              <a:rPr lang="nl-NL" dirty="0"/>
              <a:t> zelf, health </a:t>
            </a:r>
            <a:r>
              <a:rPr lang="nl-NL" dirty="0" err="1"/>
              <a:t>effects</a:t>
            </a:r>
            <a:r>
              <a:rPr lang="nl-NL" dirty="0"/>
              <a:t> van tabak en die zijn </a:t>
            </a:r>
            <a:r>
              <a:rPr lang="nl-NL" dirty="0" err="1"/>
              <a:t>wellkown</a:t>
            </a:r>
            <a:r>
              <a:rPr lang="nl-NL" dirty="0"/>
              <a:t>. Duaal gebruik nog erger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25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Politieke situatie: mensen kunnen zelf keuzes maken, maar over beschermen kinderen is iedereen het eens.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203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cafés, restaurants, openbare gebouwen en op werkplekken. Scholen. En op vrijwillig rookvrije plekken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02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Uitverkoop termijn: vertraagd door rechtszaak en verkeerde berekening met lijst.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33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Dus </a:t>
            </a:r>
            <a:r>
              <a:rPr lang="nl-NL" dirty="0" err="1"/>
              <a:t>vapes</a:t>
            </a:r>
            <a:r>
              <a:rPr lang="nl-NL" dirty="0"/>
              <a:t> eerder naar speciaalzaken dan tabak.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2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Jongeren minder geld beschikbaar. Wilden niet al het werk doen voor max. 1 jaar profijt.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4EF0B-B336-47E2-893C-C477E507D59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70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74AD98-F2DF-4BC7-83B4-AC64E1551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0BA0B4-4BE0-4A58-BBC6-C6B1064E3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E08307-0A37-48B3-8D03-2A26EE5D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AC0F1C-031E-4219-9350-F9681D8B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C09EDD-7258-45E5-B709-F911630E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61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C2148-ED1C-4DF9-8350-D522F2CC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009836-9A6A-447C-9885-9AFF6FFC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708009-9565-4884-9CCB-FB956B389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C41557-B50D-475D-892B-01FD80CC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0BAF69-7452-4F3C-867C-BE246A74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81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C37A203-F169-4BE6-B65E-7153ED7AE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FE3758-56A8-4FC3-84B7-DB8A7FE09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98499E-51DF-48A4-AAB3-39B40118D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6290DB-3949-4291-B5D2-9B5C18248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E71A27-9B59-4164-B505-2F10341E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83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287FF-ED04-4B85-8A65-901B4C75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C50414-286A-47A7-9855-F0A496C1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CB71FC-F73C-4529-8D35-3B9E83D5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28F631-1A58-4401-844D-5B3B391F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4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E0841-C6AA-40D1-9147-9F3A7289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1A2BD-B201-408D-8088-25244A33E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406000-E06D-4BE9-999E-CBD0D1CA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F3B2A5-2527-4137-82BD-CF2E85AC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344E0E-32C2-4B84-851D-4945B15F6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50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DFBA-A38E-4B37-BF03-F43FCF02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4A0E06-C03E-4479-941F-23A44E191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8C9C3-89A1-4D97-8FB3-C3DC60F4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11A9B6-A5C0-44F7-826A-47CC9C4B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E72373-B02D-46F0-856B-ADD9F66A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81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6CCDD-06AE-4F42-BCA9-41FCB162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001B64-5755-4AAA-B112-36699F944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E01271-389B-4816-9797-FE4F1BBFC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6A7199-FABB-418B-B697-9D5C6408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1A5F35-8354-40D4-A355-D3CB9A54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907427-A815-4DEF-9A9C-E20855E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10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CFB58-B37F-4841-8666-2CE977F7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241"/>
            <a:ext cx="10515600" cy="61350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587C40-C679-4E64-94C0-045A069DC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A71033-F5C8-4BFE-95C2-D0317FBCE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2CAC72-9F76-4153-84CE-E891309C1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243D9F-C545-46CB-88DD-B4D765B5D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923C3FD-802E-4B4C-85EE-5F26F108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615E593-512B-4D23-B27A-74FB1F9A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9640642-D7AB-4921-9CCD-816A58A8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07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1C71D2-F466-4434-987D-7EE60BA0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DBF5A1-C837-4AC0-85C4-5D9CC367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EA9B58-E0B7-4C8A-A46C-379B3FF3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F1954E7-59BF-438D-B838-11026EDC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75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4C24A-F600-4389-90B3-85B84B073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0AC60-5E6A-40FA-96E4-7EAA5C3C7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E0CAE3-B99E-4B08-9D0E-520E308D9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43B949-AC61-4371-BBA4-68B7E70D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385CAB-4CD2-4F30-ACB7-FD1D22F1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24C1BB-9CA4-42DB-AB5C-B3B90992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874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2B29D-EC3D-4543-B764-51677FE9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0857AC-687C-4B8D-B2DE-450845843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8411B6-D77C-4D01-ACB2-D78F09790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8C9E76-BECB-4FC8-A491-90CC512BE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BC42-0A01-4532-95DA-9C7F3EAADA7A}" type="datetimeFigureOut">
              <a:rPr lang="nl-NL" smtClean="0"/>
              <a:t>16-9-2024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E72589-2E10-4DAF-8A0E-F6297716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6FB2AF-5244-4567-A852-018B0DDB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B39CC-6E94-4103-8762-A2DB782CB5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3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1A01D3-FABB-4A4E-AB23-CE85C3BD4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219"/>
            <a:ext cx="10515600" cy="729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66B5CB-6B0B-4429-A5D8-11115C286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41DF24-F672-439A-B2B2-FA6D6AFBA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76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Gilroy Light" panose="00000400000000000000" pitchFamily="50" charset="0"/>
              </a:defRPr>
            </a:lvl1pPr>
          </a:lstStyle>
          <a:p>
            <a:fld id="{315ABC42-0A01-4532-95DA-9C7F3EAADA7A}" type="datetimeFigureOut">
              <a:rPr lang="nl-NL" smtClean="0"/>
              <a:pPr/>
              <a:t>16-9-2024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8C802-6E24-4653-817E-F53C8580D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230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3C3FC1-C1DC-4870-92BB-678667AA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64776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A2B39CC-6E94-4103-8762-A2DB782CB5B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31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007B"/>
          </a:solidFill>
          <a:latin typeface="Gilroy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1434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1434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1434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34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1434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477EAF-3EF1-46DD-A7AD-193AB8ED6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0244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/>
              <a:t>Policy Developments Regarding The E-Cigarette In The Netherlands &amp; Health Effects Of Vaping</a:t>
            </a:r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B4D736-98E8-485E-ACDC-142B30516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7844"/>
            <a:ext cx="9144000" cy="1655762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Manon Waning</a:t>
            </a:r>
          </a:p>
          <a:p>
            <a:r>
              <a:rPr lang="nl-NL" dirty="0" err="1"/>
              <a:t>Lung</a:t>
            </a:r>
            <a:r>
              <a:rPr lang="nl-NL" dirty="0"/>
              <a:t> Foundation Netherlands</a:t>
            </a:r>
          </a:p>
        </p:txBody>
      </p:sp>
    </p:spTree>
    <p:extLst>
      <p:ext uri="{BB962C8B-B14F-4D97-AF65-F5344CB8AC3E}">
        <p14:creationId xmlns:p14="http://schemas.microsoft.com/office/powerpoint/2010/main" val="3741727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CEF6DE-265E-0A86-A092-16A49307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Tobacco </a:t>
            </a:r>
            <a:r>
              <a:rPr lang="nl-NL" dirty="0" err="1"/>
              <a:t>products</a:t>
            </a:r>
            <a:r>
              <a:rPr lang="nl-NL" dirty="0"/>
              <a:t> </a:t>
            </a:r>
            <a:r>
              <a:rPr lang="nl-NL" dirty="0" err="1"/>
              <a:t>directive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52FCB-0EF5-6076-B8A8-A7AA26CDE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Age limit; no sales </a:t>
            </a:r>
            <a:r>
              <a:rPr lang="nl-NL" dirty="0" err="1"/>
              <a:t>under</a:t>
            </a:r>
            <a:r>
              <a:rPr lang="nl-NL" dirty="0"/>
              <a:t> 18</a:t>
            </a:r>
          </a:p>
          <a:p>
            <a:r>
              <a:rPr lang="nl-NL" dirty="0" err="1"/>
              <a:t>Warning</a:t>
            </a:r>
            <a:r>
              <a:rPr lang="nl-NL" dirty="0"/>
              <a:t> labels</a:t>
            </a:r>
          </a:p>
          <a:p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allowed</a:t>
            </a:r>
            <a:r>
              <a:rPr lang="nl-NL" dirty="0"/>
              <a:t> in </a:t>
            </a:r>
            <a:r>
              <a:rPr lang="nl-NL" dirty="0" err="1"/>
              <a:t>smoke</a:t>
            </a:r>
            <a:r>
              <a:rPr lang="nl-NL" dirty="0"/>
              <a:t> free environments </a:t>
            </a:r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 </a:t>
            </a:r>
          </a:p>
          <a:p>
            <a:r>
              <a:rPr lang="nl-NL" dirty="0" err="1"/>
              <a:t>Requirements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liquid </a:t>
            </a:r>
            <a:r>
              <a:rPr lang="nl-NL" dirty="0" err="1"/>
              <a:t>and</a:t>
            </a:r>
            <a:r>
              <a:rPr lang="nl-NL" dirty="0"/>
              <a:t> volume</a:t>
            </a:r>
          </a:p>
        </p:txBody>
      </p:sp>
    </p:spTree>
    <p:extLst>
      <p:ext uri="{BB962C8B-B14F-4D97-AF65-F5344CB8AC3E}">
        <p14:creationId xmlns:p14="http://schemas.microsoft.com/office/powerpoint/2010/main" val="202039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49C33-82C4-07CC-F32E-D6F01B45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Flavour ban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2809C-10E8-3F75-9CEA-B31EA2855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Flavours</a:t>
            </a:r>
            <a:r>
              <a:rPr lang="nl-NL" dirty="0"/>
              <a:t> are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appealing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youth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tobacco</a:t>
            </a:r>
            <a:r>
              <a:rPr lang="nl-NL" dirty="0"/>
              <a:t> </a:t>
            </a:r>
            <a:r>
              <a:rPr lang="nl-NL" dirty="0" err="1"/>
              <a:t>flavours</a:t>
            </a:r>
            <a:r>
              <a:rPr lang="nl-NL" dirty="0"/>
              <a:t> </a:t>
            </a:r>
            <a:r>
              <a:rPr lang="nl-NL" dirty="0" err="1"/>
              <a:t>allowed</a:t>
            </a:r>
            <a:endParaRPr lang="nl-NL" dirty="0"/>
          </a:p>
          <a:p>
            <a:r>
              <a:rPr lang="nl-NL" dirty="0"/>
              <a:t>List of 23 </a:t>
            </a:r>
            <a:r>
              <a:rPr lang="nl-NL" dirty="0" err="1"/>
              <a:t>flavorings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Since</a:t>
            </a:r>
            <a:r>
              <a:rPr lang="nl-NL" dirty="0"/>
              <a:t> </a:t>
            </a:r>
            <a:r>
              <a:rPr lang="nl-NL" dirty="0" err="1"/>
              <a:t>January</a:t>
            </a:r>
            <a:r>
              <a:rPr lang="nl-NL" dirty="0"/>
              <a:t> 1st 2023</a:t>
            </a:r>
          </a:p>
          <a:p>
            <a:r>
              <a:rPr lang="nl-NL" dirty="0" err="1"/>
              <a:t>Enforced</a:t>
            </a:r>
            <a:r>
              <a:rPr lang="nl-NL" dirty="0"/>
              <a:t> </a:t>
            </a:r>
            <a:r>
              <a:rPr lang="nl-NL" dirty="0" err="1"/>
              <a:t>since</a:t>
            </a:r>
            <a:r>
              <a:rPr lang="nl-NL" dirty="0"/>
              <a:t> </a:t>
            </a:r>
            <a:r>
              <a:rPr lang="nl-NL" dirty="0" err="1"/>
              <a:t>January</a:t>
            </a:r>
            <a:r>
              <a:rPr lang="nl-NL" dirty="0"/>
              <a:t> 1st 2024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993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7763D-6B60-609B-7743-5C4E3779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Points of sale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CB2BB-13DA-919F-A4B6-DF42B5958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07"/>
            <a:ext cx="10515600" cy="4351338"/>
          </a:xfrm>
        </p:spPr>
        <p:txBody>
          <a:bodyPr/>
          <a:lstStyle/>
          <a:p>
            <a:r>
              <a:rPr lang="nl-NL" dirty="0"/>
              <a:t>Sales ban in catering </a:t>
            </a:r>
            <a:r>
              <a:rPr lang="nl-NL" dirty="0" err="1"/>
              <a:t>industry</a:t>
            </a:r>
            <a:r>
              <a:rPr lang="nl-NL" dirty="0"/>
              <a:t>, online </a:t>
            </a:r>
            <a:r>
              <a:rPr lang="nl-NL" dirty="0" err="1"/>
              <a:t>and</a:t>
            </a:r>
            <a:r>
              <a:rPr lang="nl-NL" dirty="0"/>
              <a:t> supermarkets</a:t>
            </a:r>
          </a:p>
          <a:p>
            <a:endParaRPr lang="nl-NL" dirty="0"/>
          </a:p>
          <a:p>
            <a:r>
              <a:rPr lang="nl-NL" dirty="0"/>
              <a:t>Sale aloud in gas stations, convenience stores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tobacco</a:t>
            </a:r>
            <a:r>
              <a:rPr lang="nl-NL" dirty="0"/>
              <a:t> </a:t>
            </a:r>
            <a:r>
              <a:rPr lang="nl-NL" dirty="0" err="1"/>
              <a:t>specialty</a:t>
            </a:r>
            <a:r>
              <a:rPr lang="nl-NL" dirty="0"/>
              <a:t> stores</a:t>
            </a:r>
          </a:p>
          <a:p>
            <a:endParaRPr lang="nl-NL" dirty="0"/>
          </a:p>
          <a:p>
            <a:r>
              <a:rPr lang="nl-NL" dirty="0" err="1"/>
              <a:t>From</a:t>
            </a:r>
            <a:r>
              <a:rPr lang="nl-NL" dirty="0"/>
              <a:t> 2026, </a:t>
            </a:r>
            <a:r>
              <a:rPr lang="nl-NL" dirty="0" err="1"/>
              <a:t>vapes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sold</a:t>
            </a:r>
            <a:r>
              <a:rPr lang="nl-NL" dirty="0"/>
              <a:t> in </a:t>
            </a:r>
            <a:r>
              <a:rPr lang="nl-NL" dirty="0" err="1"/>
              <a:t>tobacco</a:t>
            </a:r>
            <a:r>
              <a:rPr lang="nl-NL" dirty="0"/>
              <a:t> </a:t>
            </a:r>
            <a:r>
              <a:rPr lang="nl-NL" dirty="0" err="1"/>
              <a:t>specialty</a:t>
            </a:r>
            <a:r>
              <a:rPr lang="nl-NL" dirty="0"/>
              <a:t> stores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8EDA25-422A-DFE3-1210-80463B0B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023" y="4889659"/>
            <a:ext cx="6751905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7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2BAC8-07A6-682E-4A01-56A0D15C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BE51BF-BC25-C781-B1D0-86BF2B420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Price is important factor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accesibility</a:t>
            </a:r>
            <a:r>
              <a:rPr lang="nl-NL" dirty="0"/>
              <a:t> </a:t>
            </a:r>
            <a:r>
              <a:rPr lang="nl-NL" dirty="0" err="1"/>
              <a:t>vapes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youth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Excise</a:t>
            </a:r>
            <a:r>
              <a:rPr lang="nl-NL" dirty="0"/>
              <a:t> </a:t>
            </a:r>
            <a:r>
              <a:rPr lang="nl-NL" dirty="0" err="1"/>
              <a:t>tax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vapes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regulated</a:t>
            </a:r>
            <a:r>
              <a:rPr lang="nl-NL" dirty="0"/>
              <a:t> in TTD (Tobacco Tax Directive)</a:t>
            </a:r>
          </a:p>
          <a:p>
            <a:r>
              <a:rPr lang="nl-NL" dirty="0"/>
              <a:t>National </a:t>
            </a:r>
            <a:r>
              <a:rPr lang="nl-NL" dirty="0" err="1"/>
              <a:t>consumption</a:t>
            </a:r>
            <a:r>
              <a:rPr lang="nl-NL" dirty="0"/>
              <a:t> </a:t>
            </a:r>
            <a:r>
              <a:rPr lang="nl-NL" dirty="0" err="1"/>
              <a:t>tax</a:t>
            </a:r>
            <a:endParaRPr lang="nl-NL" dirty="0"/>
          </a:p>
          <a:p>
            <a:r>
              <a:rPr lang="nl-NL" dirty="0" err="1"/>
              <a:t>Majority</a:t>
            </a:r>
            <a:r>
              <a:rPr lang="nl-NL" dirty="0"/>
              <a:t> of House of </a:t>
            </a:r>
            <a:r>
              <a:rPr lang="nl-NL" dirty="0" err="1"/>
              <a:t>Representatives</a:t>
            </a:r>
            <a:r>
              <a:rPr lang="nl-NL" dirty="0"/>
              <a:t> in </a:t>
            </a:r>
            <a:r>
              <a:rPr lang="nl-NL" dirty="0" err="1"/>
              <a:t>favor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Very</a:t>
            </a:r>
            <a:r>
              <a:rPr lang="nl-NL" dirty="0"/>
              <a:t> complex </a:t>
            </a:r>
            <a:r>
              <a:rPr lang="nl-NL" dirty="0" err="1"/>
              <a:t>and</a:t>
            </a:r>
            <a:r>
              <a:rPr lang="nl-NL" dirty="0"/>
              <a:t> no </a:t>
            </a:r>
            <a:r>
              <a:rPr lang="nl-NL" dirty="0" err="1"/>
              <a:t>capacity</a:t>
            </a:r>
            <a:endParaRPr lang="nl-NL" dirty="0"/>
          </a:p>
          <a:p>
            <a:r>
              <a:rPr lang="nl-NL" dirty="0" err="1"/>
              <a:t>Waiting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update of TTD</a:t>
            </a:r>
          </a:p>
        </p:txBody>
      </p:sp>
    </p:spTree>
    <p:extLst>
      <p:ext uri="{BB962C8B-B14F-4D97-AF65-F5344CB8AC3E}">
        <p14:creationId xmlns:p14="http://schemas.microsoft.com/office/powerpoint/2010/main" val="128245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70768-F639-4F3F-495E-7FB131F6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Neutral </a:t>
            </a:r>
            <a:r>
              <a:rPr lang="nl-NL" dirty="0" err="1"/>
              <a:t>packaging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137ADE-799D-F90A-3752-066CD8FF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Goal is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reduce</a:t>
            </a:r>
            <a:r>
              <a:rPr lang="nl-NL" dirty="0"/>
              <a:t> </a:t>
            </a:r>
            <a:r>
              <a:rPr lang="nl-NL" dirty="0" err="1"/>
              <a:t>attractiveness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Unattractive</a:t>
            </a:r>
            <a:r>
              <a:rPr lang="nl-NL" dirty="0"/>
              <a:t> colour</a:t>
            </a:r>
          </a:p>
          <a:p>
            <a:r>
              <a:rPr lang="nl-NL" dirty="0"/>
              <a:t>Same standard font</a:t>
            </a:r>
          </a:p>
          <a:p>
            <a:r>
              <a:rPr lang="nl-NL" dirty="0"/>
              <a:t>Health </a:t>
            </a:r>
            <a:r>
              <a:rPr lang="nl-NL" dirty="0" err="1"/>
              <a:t>warning</a:t>
            </a:r>
            <a:r>
              <a:rPr lang="nl-NL" dirty="0"/>
              <a:t> is more </a:t>
            </a:r>
            <a:r>
              <a:rPr lang="nl-NL" dirty="0" err="1"/>
              <a:t>visible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January</a:t>
            </a:r>
            <a:r>
              <a:rPr lang="nl-NL" dirty="0"/>
              <a:t> 1st 2025</a:t>
            </a:r>
          </a:p>
          <a:p>
            <a:endParaRPr lang="nl-NL" dirty="0"/>
          </a:p>
        </p:txBody>
      </p:sp>
      <p:pic>
        <p:nvPicPr>
          <p:cNvPr id="1026" name="Picture 2" descr="Sigaretten en shag voortaan in 'neutrale' groenbruine pakjes | RTL Nieuws |  RTL.nl">
            <a:extLst>
              <a:ext uri="{FF2B5EF4-FFF2-40B4-BE49-F238E27FC236}">
                <a16:creationId xmlns:a16="http://schemas.microsoft.com/office/drawing/2014/main" id="{8B1E004E-7AB0-3317-F333-BA6B3ADC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44" y="1342765"/>
            <a:ext cx="4982547" cy="28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15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25C1F-88DB-98DC-CDA0-ACEDFBF56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situation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4A5E37-4C82-3522-3588-113A4A3E1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Still</a:t>
            </a:r>
            <a:r>
              <a:rPr lang="nl-NL" dirty="0"/>
              <a:t>,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vape</a:t>
            </a:r>
            <a:r>
              <a:rPr lang="nl-NL" dirty="0"/>
              <a:t> (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flavours</a:t>
            </a:r>
            <a:r>
              <a:rPr lang="nl-NL" dirty="0"/>
              <a:t>)</a:t>
            </a:r>
          </a:p>
          <a:p>
            <a:r>
              <a:rPr lang="nl-NL" dirty="0" err="1"/>
              <a:t>Illegal</a:t>
            </a:r>
            <a:r>
              <a:rPr lang="nl-NL" dirty="0"/>
              <a:t> market has </a:t>
            </a:r>
            <a:r>
              <a:rPr lang="nl-NL" dirty="0" err="1"/>
              <a:t>grown</a:t>
            </a:r>
            <a:endParaRPr lang="nl-NL" dirty="0"/>
          </a:p>
          <a:p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enforcement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05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D7A4E-CA03-4122-179E-A0F7FB20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Potential</a:t>
            </a:r>
            <a:r>
              <a:rPr lang="nl-NL" dirty="0"/>
              <a:t> </a:t>
            </a:r>
            <a:r>
              <a:rPr lang="nl-NL" dirty="0" err="1"/>
              <a:t>measures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E23136-C2ED-B68A-CB9C-C6C444B3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National </a:t>
            </a:r>
            <a:r>
              <a:rPr lang="nl-NL" dirty="0" err="1"/>
              <a:t>tax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Standardised</a:t>
            </a:r>
            <a:r>
              <a:rPr lang="nl-NL" dirty="0"/>
              <a:t> design</a:t>
            </a:r>
          </a:p>
          <a:p>
            <a:endParaRPr lang="nl-NL" dirty="0"/>
          </a:p>
          <a:p>
            <a:r>
              <a:rPr lang="nl-NL" dirty="0"/>
              <a:t>Ban on disposable </a:t>
            </a:r>
            <a:r>
              <a:rPr lang="nl-NL" dirty="0" err="1"/>
              <a:t>vapes</a:t>
            </a:r>
            <a:endParaRPr lang="nl-NL" dirty="0"/>
          </a:p>
          <a:p>
            <a:r>
              <a:rPr lang="nl-NL" dirty="0"/>
              <a:t>Total ban on </a:t>
            </a:r>
            <a:r>
              <a:rPr lang="nl-NL" dirty="0" err="1"/>
              <a:t>vapes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DE022D-A467-413B-D551-EFA515BC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78" y="1852430"/>
            <a:ext cx="5170122" cy="272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2222F-5E35-BA64-4BEB-E8D8B625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204679"/>
          </a:xfrm>
        </p:spPr>
        <p:txBody>
          <a:bodyPr/>
          <a:lstStyle/>
          <a:p>
            <a:r>
              <a:rPr lang="nl-NL" dirty="0" err="1"/>
              <a:t>Questions</a:t>
            </a:r>
            <a:r>
              <a:rPr lang="nl-NL" dirty="0"/>
              <a:t>?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2000" dirty="0">
                <a:solidFill>
                  <a:schemeClr val="tx1"/>
                </a:solidFill>
                <a:latin typeface="Gilroy Light" panose="00000400000000000000" pitchFamily="50" charset="0"/>
              </a:rPr>
              <a:t>contact: manonwaning@longfonds.nl</a:t>
            </a:r>
            <a:endParaRPr lang="nl-NL" dirty="0">
              <a:solidFill>
                <a:schemeClr val="tx1"/>
              </a:solidFill>
              <a:latin typeface="Gilroy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5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5A0E7-B608-9B22-1AF9-877CC538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691FD6-4BFE-90B1-974F-25784828D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Policy Advisor at </a:t>
            </a:r>
            <a:r>
              <a:rPr lang="nl-NL" dirty="0" err="1"/>
              <a:t>Lung</a:t>
            </a:r>
            <a:r>
              <a:rPr lang="nl-NL" dirty="0"/>
              <a:t> Foundation Netherlands</a:t>
            </a:r>
          </a:p>
          <a:p>
            <a:r>
              <a:rPr lang="nl-NL" dirty="0"/>
              <a:t>Health Funds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Smokefree</a:t>
            </a:r>
            <a:r>
              <a:rPr lang="nl-NL" dirty="0"/>
              <a:t> Netherlands</a:t>
            </a:r>
          </a:p>
          <a:p>
            <a:r>
              <a:rPr lang="nl-NL" dirty="0"/>
              <a:t>Knowledge </a:t>
            </a:r>
            <a:r>
              <a:rPr lang="nl-NL" dirty="0" err="1"/>
              <a:t>based</a:t>
            </a:r>
            <a:r>
              <a:rPr lang="nl-NL" dirty="0"/>
              <a:t> &amp; lobby </a:t>
            </a:r>
            <a:r>
              <a:rPr lang="nl-NL" dirty="0" err="1"/>
              <a:t>organization</a:t>
            </a:r>
            <a:endParaRPr lang="nl-NL" dirty="0"/>
          </a:p>
          <a:p>
            <a:r>
              <a:rPr lang="nl-NL" dirty="0"/>
              <a:t>Goal: </a:t>
            </a:r>
            <a:r>
              <a:rPr lang="nl-NL" dirty="0" err="1"/>
              <a:t>Smokefree</a:t>
            </a:r>
            <a:r>
              <a:rPr lang="nl-NL" dirty="0"/>
              <a:t> </a:t>
            </a:r>
            <a:r>
              <a:rPr lang="nl-NL" dirty="0" err="1"/>
              <a:t>generation</a:t>
            </a:r>
            <a:r>
              <a:rPr lang="nl-NL" dirty="0"/>
              <a:t> in 2035</a:t>
            </a:r>
          </a:p>
          <a:p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4CCB30A3-D2C4-4F41-A41B-A638AE26B60B}"/>
              </a:ext>
            </a:extLst>
          </p:cNvPr>
          <p:cNvGrpSpPr/>
          <p:nvPr/>
        </p:nvGrpSpPr>
        <p:grpSpPr>
          <a:xfrm>
            <a:off x="8073677" y="3582011"/>
            <a:ext cx="2842260" cy="2173796"/>
            <a:chOff x="9688756" y="5149513"/>
            <a:chExt cx="2233864" cy="1708487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607088A3-2F74-4712-ADE0-CFD7D1BE8E8F}"/>
                </a:ext>
              </a:extLst>
            </p:cNvPr>
            <p:cNvSpPr/>
            <p:nvPr/>
          </p:nvSpPr>
          <p:spPr>
            <a:xfrm>
              <a:off x="9688756" y="5149513"/>
              <a:ext cx="2233864" cy="1708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E43C8A09-F842-469D-AF75-F9022EB0FC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" t="2523" r="714" b="21148"/>
            <a:stretch/>
          </p:blipFill>
          <p:spPr>
            <a:xfrm>
              <a:off x="9817098" y="5250179"/>
              <a:ext cx="1981201" cy="1181168"/>
            </a:xfrm>
            <a:prstGeom prst="rect">
              <a:avLst/>
            </a:prstGeom>
          </p:spPr>
        </p:pic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8C3F1F88-CD77-4BFF-9624-0335A69BEC85}"/>
              </a:ext>
            </a:extLst>
          </p:cNvPr>
          <p:cNvGrpSpPr/>
          <p:nvPr/>
        </p:nvGrpSpPr>
        <p:grpSpPr>
          <a:xfrm>
            <a:off x="8313755" y="5361898"/>
            <a:ext cx="2679820" cy="393909"/>
            <a:chOff x="3294787" y="3129906"/>
            <a:chExt cx="4876742" cy="716838"/>
          </a:xfrm>
        </p:grpSpPr>
        <p:pic>
          <p:nvPicPr>
            <p:cNvPr id="8" name="Graphic 12">
              <a:extLst>
                <a:ext uri="{FF2B5EF4-FFF2-40B4-BE49-F238E27FC236}">
                  <a16:creationId xmlns:a16="http://schemas.microsoft.com/office/drawing/2014/main" id="{94CABF05-842C-4820-8FD6-F5E268709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4039" y="3271219"/>
              <a:ext cx="1161048" cy="475255"/>
            </a:xfrm>
            <a:prstGeom prst="rect">
              <a:avLst/>
            </a:prstGeom>
          </p:spPr>
        </p:pic>
        <p:pic>
          <p:nvPicPr>
            <p:cNvPr id="9" name="Graphic 16">
              <a:extLst>
                <a:ext uri="{FF2B5EF4-FFF2-40B4-BE49-F238E27FC236}">
                  <a16:creationId xmlns:a16="http://schemas.microsoft.com/office/drawing/2014/main" id="{4438D8BB-D76E-45B8-896A-D171E8F1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94787" y="3129906"/>
              <a:ext cx="1825697" cy="716838"/>
            </a:xfrm>
            <a:prstGeom prst="rect">
              <a:avLst/>
            </a:prstGeom>
          </p:spPr>
        </p:pic>
        <p:pic>
          <p:nvPicPr>
            <p:cNvPr id="10" name="Graphic 18">
              <a:extLst>
                <a:ext uri="{FF2B5EF4-FFF2-40B4-BE49-F238E27FC236}">
                  <a16:creationId xmlns:a16="http://schemas.microsoft.com/office/drawing/2014/main" id="{096CF8A4-44F6-4C8F-93A8-0374A3B6FB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8751" t="37922" r="32720" b="42520"/>
            <a:stretch/>
          </p:blipFill>
          <p:spPr>
            <a:xfrm>
              <a:off x="6459568" y="3157552"/>
              <a:ext cx="1711961" cy="614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9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1207F-ED2B-7F12-0E48-2A6B91F3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Health </a:t>
            </a:r>
            <a:r>
              <a:rPr lang="nl-NL" dirty="0" err="1"/>
              <a:t>Effects</a:t>
            </a:r>
            <a:r>
              <a:rPr lang="nl-NL" dirty="0"/>
              <a:t> of </a:t>
            </a:r>
            <a:r>
              <a:rPr lang="nl-NL" dirty="0" err="1"/>
              <a:t>Vaping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33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2E5F2-610E-B675-50AC-5320F778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a ‘</a:t>
            </a:r>
            <a:r>
              <a:rPr lang="nl-NL" dirty="0" err="1"/>
              <a:t>vape</a:t>
            </a:r>
            <a:r>
              <a:rPr lang="nl-NL" dirty="0"/>
              <a:t>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A7806-D7DA-4E41-AF0A-2AD2E51C2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27566" cy="4281877"/>
          </a:xfrm>
        </p:spPr>
        <p:txBody>
          <a:bodyPr>
            <a:noAutofit/>
          </a:bodyPr>
          <a:lstStyle/>
          <a:p>
            <a:r>
              <a:rPr lang="nl-NL" dirty="0"/>
              <a:t>Electronic device </a:t>
            </a:r>
            <a:r>
              <a:rPr lang="nl-NL" dirty="0" err="1"/>
              <a:t>that</a:t>
            </a:r>
            <a:r>
              <a:rPr lang="nl-NL" dirty="0"/>
              <a:t> heats </a:t>
            </a:r>
            <a:r>
              <a:rPr lang="nl-NL" dirty="0" err="1"/>
              <a:t>liquids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produce aerosol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inhale</a:t>
            </a:r>
            <a:endParaRPr lang="nl-NL" dirty="0"/>
          </a:p>
          <a:p>
            <a:r>
              <a:rPr lang="nl-NL" dirty="0"/>
              <a:t>Liquid </a:t>
            </a:r>
            <a:r>
              <a:rPr lang="nl-NL" dirty="0" err="1"/>
              <a:t>contains</a:t>
            </a:r>
            <a:r>
              <a:rPr lang="nl-NL" dirty="0"/>
              <a:t> nicotine, carrier </a:t>
            </a:r>
            <a:r>
              <a:rPr lang="nl-NL" dirty="0" err="1"/>
              <a:t>substances</a:t>
            </a:r>
            <a:r>
              <a:rPr lang="nl-NL" dirty="0"/>
              <a:t> (propeenglycol </a:t>
            </a:r>
            <a:r>
              <a:rPr lang="nl-NL" dirty="0" err="1"/>
              <a:t>and</a:t>
            </a:r>
            <a:r>
              <a:rPr lang="nl-NL" dirty="0"/>
              <a:t> glycerol)</a:t>
            </a:r>
          </a:p>
          <a:p>
            <a:r>
              <a:rPr lang="nl-NL" dirty="0" err="1"/>
              <a:t>Flavors</a:t>
            </a:r>
            <a:r>
              <a:rPr lang="nl-NL" dirty="0"/>
              <a:t> </a:t>
            </a:r>
          </a:p>
          <a:p>
            <a:r>
              <a:rPr lang="nl-NL" dirty="0"/>
              <a:t>Disposable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refillable</a:t>
            </a:r>
            <a:endParaRPr lang="nl-NL" dirty="0"/>
          </a:p>
        </p:txBody>
      </p:sp>
      <p:pic>
        <p:nvPicPr>
          <p:cNvPr id="1026" name="Picture 2" descr="What is the Meaning of 'Vape'? Everything You Need to Know">
            <a:extLst>
              <a:ext uri="{FF2B5EF4-FFF2-40B4-BE49-F238E27FC236}">
                <a16:creationId xmlns:a16="http://schemas.microsoft.com/office/drawing/2014/main" id="{AC024D22-CE7C-0D3A-9A8B-B3A2BBBBD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3" t="29299"/>
          <a:stretch/>
        </p:blipFill>
        <p:spPr bwMode="auto">
          <a:xfrm>
            <a:off x="7858664" y="3760284"/>
            <a:ext cx="4065917" cy="2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01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FECB5-BD3D-7D76-8A1E-22D0F2CC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Health </a:t>
            </a:r>
            <a:r>
              <a:rPr lang="nl-NL" dirty="0" err="1"/>
              <a:t>effects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7F9B5F-F7EB-6EAC-D3AC-55BEB574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Short term</a:t>
            </a:r>
          </a:p>
          <a:p>
            <a:r>
              <a:rPr lang="nl-NL" dirty="0" err="1"/>
              <a:t>Respiratory</a:t>
            </a:r>
            <a:r>
              <a:rPr lang="nl-NL" dirty="0"/>
              <a:t> </a:t>
            </a:r>
            <a:r>
              <a:rPr lang="nl-NL" dirty="0" err="1"/>
              <a:t>tract</a:t>
            </a:r>
            <a:r>
              <a:rPr lang="nl-NL" dirty="0"/>
              <a:t>: </a:t>
            </a:r>
            <a:r>
              <a:rPr lang="nl-NL" dirty="0" err="1"/>
              <a:t>Shortage</a:t>
            </a:r>
            <a:r>
              <a:rPr lang="nl-NL" dirty="0"/>
              <a:t> of </a:t>
            </a:r>
            <a:r>
              <a:rPr lang="nl-NL" dirty="0" err="1"/>
              <a:t>breath</a:t>
            </a:r>
            <a:r>
              <a:rPr lang="nl-NL" dirty="0"/>
              <a:t>, </a:t>
            </a:r>
            <a:r>
              <a:rPr lang="nl-NL" dirty="0" err="1"/>
              <a:t>coughing</a:t>
            </a:r>
            <a:endParaRPr lang="nl-NL" dirty="0"/>
          </a:p>
          <a:p>
            <a:r>
              <a:rPr lang="nl-NL" dirty="0" err="1"/>
              <a:t>Cardiovascular</a:t>
            </a:r>
            <a:r>
              <a:rPr lang="nl-NL" dirty="0"/>
              <a:t>: high </a:t>
            </a:r>
            <a:r>
              <a:rPr lang="nl-NL" dirty="0" err="1"/>
              <a:t>blood</a:t>
            </a:r>
            <a:r>
              <a:rPr lang="nl-NL" dirty="0"/>
              <a:t> </a:t>
            </a:r>
            <a:r>
              <a:rPr lang="nl-NL" dirty="0" err="1"/>
              <a:t>pressure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Long term</a:t>
            </a:r>
          </a:p>
          <a:p>
            <a:r>
              <a:rPr lang="nl-NL" dirty="0"/>
              <a:t>DNA </a:t>
            </a:r>
            <a:r>
              <a:rPr lang="nl-NL" dirty="0" err="1"/>
              <a:t>damage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>
                <a:sym typeface="Wingdings" panose="05000000000000000000" pitchFamily="2" charset="2"/>
              </a:rPr>
              <a:t>cancer</a:t>
            </a:r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Nicotine </a:t>
            </a:r>
            <a:r>
              <a:rPr lang="nl-NL" dirty="0" err="1">
                <a:sym typeface="Wingdings" panose="05000000000000000000" pitchFamily="2" charset="2"/>
              </a:rPr>
              <a:t>disrupts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brain</a:t>
            </a:r>
            <a:r>
              <a:rPr lang="nl-NL" dirty="0">
                <a:sym typeface="Wingdings" panose="05000000000000000000" pitchFamily="2" charset="2"/>
              </a:rPr>
              <a:t> development</a:t>
            </a:r>
          </a:p>
          <a:p>
            <a:pPr lvl="1"/>
            <a:r>
              <a:rPr lang="nl-NL" dirty="0" err="1">
                <a:sym typeface="Wingdings" panose="05000000000000000000" pitchFamily="2" charset="2"/>
              </a:rPr>
              <a:t>Problems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with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concentration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err="1">
                <a:sym typeface="Wingdings" panose="05000000000000000000" pitchFamily="2" charset="2"/>
              </a:rPr>
              <a:t>Anxiety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63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5D591-9312-733D-05DC-1454AD42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Health </a:t>
            </a:r>
            <a:r>
              <a:rPr lang="nl-NL" dirty="0" err="1"/>
              <a:t>effects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A31BEC-1CD1-FC11-C2D7-BF5020E2F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Vaping</a:t>
            </a:r>
            <a:r>
              <a:rPr lang="nl-NL" dirty="0"/>
              <a:t> is a stepping </a:t>
            </a:r>
            <a:r>
              <a:rPr lang="nl-NL" dirty="0" err="1"/>
              <a:t>stone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smoking</a:t>
            </a:r>
          </a:p>
          <a:p>
            <a:r>
              <a:rPr lang="nl-NL" dirty="0" err="1"/>
              <a:t>Youth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vapes</a:t>
            </a:r>
            <a:r>
              <a:rPr lang="nl-NL" dirty="0"/>
              <a:t> are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times</a:t>
            </a:r>
            <a:r>
              <a:rPr lang="nl-NL" dirty="0"/>
              <a:t> more </a:t>
            </a:r>
            <a:r>
              <a:rPr lang="nl-NL" dirty="0" err="1"/>
              <a:t>likely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start smoking</a:t>
            </a:r>
          </a:p>
          <a:p>
            <a:endParaRPr lang="nl-NL" dirty="0"/>
          </a:p>
          <a:p>
            <a:r>
              <a:rPr lang="nl-NL" dirty="0"/>
              <a:t>70% of </a:t>
            </a:r>
            <a:r>
              <a:rPr lang="nl-NL" dirty="0" err="1"/>
              <a:t>youth</a:t>
            </a:r>
            <a:r>
              <a:rPr lang="nl-NL" dirty="0"/>
              <a:t> (12-25)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vaped</a:t>
            </a:r>
            <a:r>
              <a:rPr lang="nl-NL" dirty="0"/>
              <a:t> </a:t>
            </a:r>
            <a:r>
              <a:rPr lang="nl-NL" dirty="0" err="1"/>
              <a:t>monthly</a:t>
            </a:r>
            <a:r>
              <a:rPr lang="nl-NL" dirty="0"/>
              <a:t>,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smoked</a:t>
            </a:r>
            <a:r>
              <a:rPr lang="nl-NL" dirty="0"/>
              <a:t> </a:t>
            </a:r>
            <a:r>
              <a:rPr lang="nl-NL" dirty="0" err="1"/>
              <a:t>monthly</a:t>
            </a:r>
            <a:endParaRPr lang="nl-NL" dirty="0"/>
          </a:p>
          <a:p>
            <a:r>
              <a:rPr lang="nl-NL" dirty="0"/>
              <a:t>50% of </a:t>
            </a:r>
            <a:r>
              <a:rPr lang="nl-NL" dirty="0" err="1"/>
              <a:t>students</a:t>
            </a:r>
            <a:r>
              <a:rPr lang="nl-NL" dirty="0"/>
              <a:t> (12-16)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vaped</a:t>
            </a:r>
            <a:r>
              <a:rPr lang="nl-NL" dirty="0"/>
              <a:t> last </a:t>
            </a:r>
            <a:r>
              <a:rPr lang="nl-NL" dirty="0" err="1"/>
              <a:t>month</a:t>
            </a:r>
            <a:r>
              <a:rPr lang="nl-NL" dirty="0"/>
              <a:t>,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smoked</a:t>
            </a:r>
            <a:r>
              <a:rPr lang="nl-NL" dirty="0"/>
              <a:t> last </a:t>
            </a:r>
            <a:r>
              <a:rPr lang="nl-NL" dirty="0" err="1"/>
              <a:t>month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22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86908-33E6-267D-D405-73129064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Policy </a:t>
            </a:r>
            <a:r>
              <a:rPr lang="nl-NL" dirty="0" err="1"/>
              <a:t>developments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5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13CC2-7919-7FF2-BD31-7EF5EDF7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Prevalence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229555-4526-0404-3E08-3F3721720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12-16</a:t>
            </a:r>
          </a:p>
          <a:p>
            <a:pPr lvl="1"/>
            <a:r>
              <a:rPr lang="nl-NL" dirty="0"/>
              <a:t>24,6% ever </a:t>
            </a:r>
            <a:r>
              <a:rPr lang="nl-NL" dirty="0" err="1"/>
              <a:t>vaped</a:t>
            </a:r>
            <a:endParaRPr lang="nl-NL" dirty="0"/>
          </a:p>
          <a:p>
            <a:pPr lvl="1"/>
            <a:r>
              <a:rPr lang="nl-NL" dirty="0"/>
              <a:t>14,3% </a:t>
            </a:r>
            <a:r>
              <a:rPr lang="nl-NL" dirty="0" err="1"/>
              <a:t>vaped</a:t>
            </a:r>
            <a:r>
              <a:rPr lang="nl-NL" dirty="0"/>
              <a:t> last </a:t>
            </a:r>
            <a:r>
              <a:rPr lang="nl-NL" dirty="0" err="1"/>
              <a:t>month</a:t>
            </a:r>
            <a:endParaRPr lang="nl-NL" dirty="0"/>
          </a:p>
          <a:p>
            <a:pPr lvl="1"/>
            <a:r>
              <a:rPr lang="nl-NL" dirty="0"/>
              <a:t>4% </a:t>
            </a:r>
            <a:r>
              <a:rPr lang="nl-NL" dirty="0" err="1"/>
              <a:t>vaped</a:t>
            </a:r>
            <a:r>
              <a:rPr lang="nl-NL" dirty="0"/>
              <a:t> </a:t>
            </a:r>
            <a:r>
              <a:rPr lang="nl-NL" dirty="0" err="1"/>
              <a:t>daily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B24EFC-61D4-24F3-2739-C912B44A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44" y="3252158"/>
            <a:ext cx="6933856" cy="31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0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7C25B-4660-3889-9F15-E0718A52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Perception</a:t>
            </a:r>
            <a:r>
              <a:rPr lang="nl-NL" dirty="0"/>
              <a:t> </a:t>
            </a:r>
            <a:r>
              <a:rPr lang="nl-NL" dirty="0" err="1"/>
              <a:t>vaping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49C48-47BE-ABB1-24F6-D6F4F65EC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Vape</a:t>
            </a:r>
            <a:r>
              <a:rPr lang="nl-NL" dirty="0"/>
              <a:t> </a:t>
            </a:r>
            <a:r>
              <a:rPr lang="nl-NL" dirty="0" err="1"/>
              <a:t>epidemic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youth</a:t>
            </a:r>
            <a:r>
              <a:rPr lang="nl-NL" dirty="0"/>
              <a:t> is </a:t>
            </a:r>
            <a:r>
              <a:rPr lang="nl-NL" dirty="0" err="1"/>
              <a:t>huge</a:t>
            </a:r>
            <a:r>
              <a:rPr lang="nl-NL" dirty="0"/>
              <a:t> </a:t>
            </a:r>
            <a:r>
              <a:rPr lang="nl-NL" dirty="0" err="1"/>
              <a:t>problem</a:t>
            </a:r>
            <a:endParaRPr lang="nl-NL" dirty="0"/>
          </a:p>
          <a:p>
            <a:r>
              <a:rPr lang="nl-NL" dirty="0" err="1"/>
              <a:t>Much</a:t>
            </a:r>
            <a:r>
              <a:rPr lang="nl-NL" dirty="0"/>
              <a:t> </a:t>
            </a:r>
            <a:r>
              <a:rPr lang="nl-NL" dirty="0" err="1"/>
              <a:t>willingness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attack </a:t>
            </a:r>
            <a:r>
              <a:rPr lang="nl-NL" dirty="0" err="1"/>
              <a:t>problem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Measures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vaping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smoking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equalized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7518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Longfonds">
      <a:dk1>
        <a:srgbClr val="414345"/>
      </a:dk1>
      <a:lt1>
        <a:srgbClr val="FFFFFF"/>
      </a:lt1>
      <a:dk2>
        <a:srgbClr val="7889A8"/>
      </a:dk2>
      <a:lt2>
        <a:srgbClr val="D1D5ED"/>
      </a:lt2>
      <a:accent1>
        <a:srgbClr val="EE007B"/>
      </a:accent1>
      <a:accent2>
        <a:srgbClr val="0168B5"/>
      </a:accent2>
      <a:accent3>
        <a:srgbClr val="A5A5A5"/>
      </a:accent3>
      <a:accent4>
        <a:srgbClr val="8F9398"/>
      </a:accent4>
      <a:accent5>
        <a:srgbClr val="E4E6ED"/>
      </a:accent5>
      <a:accent6>
        <a:srgbClr val="FEFFFE"/>
      </a:accent6>
      <a:hlink>
        <a:srgbClr val="EE007B"/>
      </a:hlink>
      <a:folHlink>
        <a:srgbClr val="EE007B"/>
      </a:folHlink>
    </a:clrScheme>
    <a:fontScheme name="Longfonds">
      <a:majorFont>
        <a:latin typeface="Gilroy ExtraBold"/>
        <a:ea typeface=""/>
        <a:cs typeface=""/>
      </a:majorFont>
      <a:minorFont>
        <a:latin typeface="Gilro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ngfonds 2.1" id="{FF0DE050-D771-4266-9B1C-5E5CD644FA58}" vid="{FDEB8E2F-C195-40DB-BE3C-098887A347B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BA194CD7667498D0CFC578805E72F" ma:contentTypeVersion="2" ma:contentTypeDescription="Een nieuw document maken." ma:contentTypeScope="" ma:versionID="1def2ca8b6e0180cf5ec92f9edef4f77">
  <xsd:schema xmlns:xsd="http://www.w3.org/2001/XMLSchema" xmlns:xs="http://www.w3.org/2001/XMLSchema" xmlns:p="http://schemas.microsoft.com/office/2006/metadata/properties" xmlns:ns2="25f9103a-afab-4f38-b01d-7d2d9345abe0" targetNamespace="http://schemas.microsoft.com/office/2006/metadata/properties" ma:root="true" ma:fieldsID="56b0b0f1ef96e60812e95ec88cd5f4a5" ns2:_="">
    <xsd:import namespace="25f9103a-afab-4f38-b01d-7d2d9345a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f9103a-afab-4f38-b01d-7d2d9345a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5F7C2D-E9A5-42DA-9FAE-00715F7FDC06}">
  <ds:schemaRefs>
    <ds:schemaRef ds:uri="78c4c3e9-2a20-4950-8e6e-74ac725b0ac8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d51e6c0-0ba9-4a7a-9096-a367e9e869b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D196F8B-B420-4FA6-843E-28EC74164E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F31E14-8AE1-4F4E-A49D-A19794480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f9103a-afab-4f38-b01d-7d2d9345a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Longfonds</Template>
  <TotalTime>646</TotalTime>
  <Words>568</Words>
  <Application>Microsoft Office PowerPoint</Application>
  <PresentationFormat>Geniş ekran</PresentationFormat>
  <Paragraphs>111</Paragraphs>
  <Slides>17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Kantoorthema</vt:lpstr>
      <vt:lpstr>Policy Developments Regarding The E-Cigarette In The Netherlands &amp; Health Effects Of Vaping</vt:lpstr>
      <vt:lpstr>Introduction</vt:lpstr>
      <vt:lpstr>Health Effects of Vaping</vt:lpstr>
      <vt:lpstr>What is a ‘vape’</vt:lpstr>
      <vt:lpstr>Health effects</vt:lpstr>
      <vt:lpstr>Health effects</vt:lpstr>
      <vt:lpstr>Policy developments</vt:lpstr>
      <vt:lpstr>Prevalence</vt:lpstr>
      <vt:lpstr>Perception vaping in the Netherlands</vt:lpstr>
      <vt:lpstr>Tobacco products directive</vt:lpstr>
      <vt:lpstr>Flavour ban</vt:lpstr>
      <vt:lpstr>Points of sale</vt:lpstr>
      <vt:lpstr>Price</vt:lpstr>
      <vt:lpstr>Neutral packaging</vt:lpstr>
      <vt:lpstr>Current situation</vt:lpstr>
      <vt:lpstr>Potential measures</vt:lpstr>
      <vt:lpstr>Questions?   contact: manonwaning@longfonds.nl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Manon Waning | Longfonds</dc:creator>
  <cp:lastModifiedBy>Manon Waning | Longfonds</cp:lastModifiedBy>
  <cp:revision>2</cp:revision>
  <dcterms:created xsi:type="dcterms:W3CDTF">2024-08-12T12:00:06Z</dcterms:created>
  <dcterms:modified xsi:type="dcterms:W3CDTF">2024-09-16T08:28:38Z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0x010100D68BA194CD7667498D0CFC578805E72F</vt:lpwstr>
  </property>
  <property fmtid="{D5CDD505-2E9C-101B-9397-08002B2CF9AE}" pid="3" name="Order">
    <vt:r8>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